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6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Lst>
  <p:sldSz cx="9144000" cy="6858000" type="screen4x3"/>
  <p:notesSz cx="6858000" cy="9144000"/>
  <p:embeddedFontLst>
    <p:embeddedFont>
      <p:font typeface="Arial Black" panose="020B0604020202020204" pitchFamily="34" charset="0"/>
      <p:regular r:id="rId69"/>
    </p:embeddedFont>
    <p:embeddedFont>
      <p:font typeface="Libre Franklin Black" pitchFamily="2" charset="0"/>
      <p:bold r:id="rId70"/>
      <p:boldItalic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76" roundtripDataSignature="AMtx7mj5bpq/FLFiA0dwTerQrzmN+Icur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6605D9-0EC1-44F2-A0EF-3D95C36B2D76}">
  <a:tblStyle styleId="{AE6605D9-0EC1-44F2-A0EF-3D95C36B2D76}"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slide" Target="slides/slide38.xml" /><Relationship Id="rId21" Type="http://schemas.openxmlformats.org/officeDocument/2006/relationships/slide" Target="slides/slide20.xml" /><Relationship Id="rId34" Type="http://schemas.openxmlformats.org/officeDocument/2006/relationships/slide" Target="slides/slide33.xml" /><Relationship Id="rId42" Type="http://schemas.openxmlformats.org/officeDocument/2006/relationships/slide" Target="slides/slide41.xml" /><Relationship Id="rId47" Type="http://schemas.openxmlformats.org/officeDocument/2006/relationships/slide" Target="slides/slide46.xml" /><Relationship Id="rId50" Type="http://schemas.openxmlformats.org/officeDocument/2006/relationships/slide" Target="slides/slide49.xml" /><Relationship Id="rId55" Type="http://schemas.openxmlformats.org/officeDocument/2006/relationships/slide" Target="slides/slide54.xml" /><Relationship Id="rId63" Type="http://schemas.openxmlformats.org/officeDocument/2006/relationships/slide" Target="slides/slide62.xml" /><Relationship Id="rId68" Type="http://schemas.openxmlformats.org/officeDocument/2006/relationships/notesMaster" Target="notesMasters/notesMaster1.xml" /><Relationship Id="rId76" Type="http://customschemas.google.com/relationships/presentationmetadata" Target="metadata" /><Relationship Id="rId7" Type="http://schemas.openxmlformats.org/officeDocument/2006/relationships/slide" Target="slides/slide6.xml" /><Relationship Id="rId71" Type="http://schemas.openxmlformats.org/officeDocument/2006/relationships/font" Target="fonts/font3.fntdata" /><Relationship Id="rId2" Type="http://schemas.openxmlformats.org/officeDocument/2006/relationships/slide" Target="slides/slide1.xml" /><Relationship Id="rId16" Type="http://schemas.openxmlformats.org/officeDocument/2006/relationships/slide" Target="slides/slide15.xml" /><Relationship Id="rId29" Type="http://schemas.openxmlformats.org/officeDocument/2006/relationships/slide" Target="slides/slide28.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slide" Target="slides/slide39.xml" /><Relationship Id="rId45" Type="http://schemas.openxmlformats.org/officeDocument/2006/relationships/slide" Target="slides/slide44.xml" /><Relationship Id="rId53" Type="http://schemas.openxmlformats.org/officeDocument/2006/relationships/slide" Target="slides/slide52.xml" /><Relationship Id="rId58" Type="http://schemas.openxmlformats.org/officeDocument/2006/relationships/slide" Target="slides/slide57.xml" /><Relationship Id="rId66" Type="http://schemas.openxmlformats.org/officeDocument/2006/relationships/slide" Target="slides/slide65.xml" /><Relationship Id="rId79" Type="http://schemas.openxmlformats.org/officeDocument/2006/relationships/theme" Target="theme/theme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slide" Target="slides/slide48.xml" /><Relationship Id="rId57" Type="http://schemas.openxmlformats.org/officeDocument/2006/relationships/slide" Target="slides/slide56.xml" /><Relationship Id="rId61" Type="http://schemas.openxmlformats.org/officeDocument/2006/relationships/slide" Target="slides/slide60.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slide" Target="slides/slide30.xml" /><Relationship Id="rId44" Type="http://schemas.openxmlformats.org/officeDocument/2006/relationships/slide" Target="slides/slide43.xml" /><Relationship Id="rId52" Type="http://schemas.openxmlformats.org/officeDocument/2006/relationships/slide" Target="slides/slide51.xml" /><Relationship Id="rId60" Type="http://schemas.openxmlformats.org/officeDocument/2006/relationships/slide" Target="slides/slide59.xml" /><Relationship Id="rId65" Type="http://schemas.openxmlformats.org/officeDocument/2006/relationships/slide" Target="slides/slide64.xml" /><Relationship Id="rId78"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slide" Target="slides/slide42.xml" /><Relationship Id="rId48" Type="http://schemas.openxmlformats.org/officeDocument/2006/relationships/slide" Target="slides/slide47.xml" /><Relationship Id="rId56" Type="http://schemas.openxmlformats.org/officeDocument/2006/relationships/slide" Target="slides/slide55.xml" /><Relationship Id="rId64" Type="http://schemas.openxmlformats.org/officeDocument/2006/relationships/slide" Target="slides/slide63.xml" /><Relationship Id="rId69" Type="http://schemas.openxmlformats.org/officeDocument/2006/relationships/font" Target="fonts/font1.fntdata" /><Relationship Id="rId77" Type="http://schemas.openxmlformats.org/officeDocument/2006/relationships/presProps" Target="presProps.xml" /><Relationship Id="rId8" Type="http://schemas.openxmlformats.org/officeDocument/2006/relationships/slide" Target="slides/slide7.xml" /><Relationship Id="rId51" Type="http://schemas.openxmlformats.org/officeDocument/2006/relationships/slide" Target="slides/slide50.xml" /><Relationship Id="rId80" Type="http://schemas.openxmlformats.org/officeDocument/2006/relationships/tableStyles" Target="tableStyles.xml" /><Relationship Id="rId3" Type="http://schemas.openxmlformats.org/officeDocument/2006/relationships/slide" Target="slides/slide2.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slide" Target="slides/slide45.xml" /><Relationship Id="rId59" Type="http://schemas.openxmlformats.org/officeDocument/2006/relationships/slide" Target="slides/slide58.xml" /><Relationship Id="rId67" Type="http://schemas.openxmlformats.org/officeDocument/2006/relationships/slide" Target="slides/slide66.xml" /><Relationship Id="rId20" Type="http://schemas.openxmlformats.org/officeDocument/2006/relationships/slide" Target="slides/slide19.xml" /><Relationship Id="rId41" Type="http://schemas.openxmlformats.org/officeDocument/2006/relationships/slide" Target="slides/slide40.xml" /><Relationship Id="rId54" Type="http://schemas.openxmlformats.org/officeDocument/2006/relationships/slide" Target="slides/slide53.xml" /><Relationship Id="rId62" Type="http://schemas.openxmlformats.org/officeDocument/2006/relationships/slide" Target="slides/slide61.xml" /><Relationship Id="rId70" Type="http://schemas.openxmlformats.org/officeDocument/2006/relationships/font" Target="fonts/font2.fntdata" /><Relationship Id="rId1" Type="http://schemas.openxmlformats.org/officeDocument/2006/relationships/slideMaster" Target="slideMasters/slideMaster1.xml" /><Relationship Id="rId6" Type="http://schemas.openxmlformats.org/officeDocument/2006/relationships/slide" Target="slides/slide5.xml" /></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jpg>
</file>

<file path=ppt/media/image2.jpg>
</file>

<file path=ppt/media/image20.png>
</file>

<file path=ppt/media/image21.jpg>
</file>

<file path=ppt/media/image22.png>
</file>

<file path=ppt/media/image23.jpg>
</file>

<file path=ppt/media/image24.png>
</file>

<file path=ppt/media/image25.jpg>
</file>

<file path=ppt/media/image26.jpg>
</file>

<file path=ppt/media/image27.png>
</file>

<file path=ppt/media/image28.png>
</file>

<file path=ppt/media/image29.png>
</file>

<file path=ppt/media/image3.png>
</file>

<file path=ppt/media/image30.png>
</file>

<file path=ppt/media/image31.jpg>
</file>

<file path=ppt/media/image32.png>
</file>

<file path=ppt/media/image33.jpg>
</file>

<file path=ppt/media/image34.png>
</file>

<file path=ppt/media/image35.png>
</file>

<file path=ppt/media/image36.png>
</file>

<file path=ppt/media/image37.png>
</file>

<file path=ppt/media/image38.jpg>
</file>

<file path=ppt/media/image39.png>
</file>

<file path=ppt/media/image4.png>
</file>

<file path=ppt/media/image40.jpg>
</file>

<file path=ppt/media/image41.jpg>
</file>

<file path=ppt/media/image42.png>
</file>

<file path=ppt/media/image43.jpg>
</file>

<file path=ppt/media/image44.png>
</file>

<file path=ppt/media/image45.png>
</file>

<file path=ppt/media/image46.png>
</file>

<file path=ppt/media/image47.jpg>
</file>

<file path=ppt/media/image48.jp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p:nvPr/>
        </p:nvSpPr>
        <p:spPr>
          <a:xfrm>
            <a:off x="0" y="0"/>
            <a:ext cx="6858000" cy="9144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n"/>
          <p:cNvSpPr txBox="1">
            <a:spLocks noGrp="1"/>
          </p:cNvSpPr>
          <p:nvPr>
            <p:ph type="hdr" idx="2"/>
          </p:nvPr>
        </p:nvSpPr>
        <p:spPr>
          <a:xfrm>
            <a:off x="-360" y="0"/>
            <a:ext cx="2971800" cy="457200"/>
          </a:xfrm>
          <a:prstGeom prst="rect">
            <a:avLst/>
          </a:prstGeom>
          <a:noFill/>
          <a:ln>
            <a:noFill/>
          </a:ln>
        </p:spPr>
        <p:txBody>
          <a:bodyPr spcFirstLastPara="1" wrap="square" lIns="90000" tIns="46800" rIns="90000" bIns="46800" anchor="t"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txBox="1">
            <a:spLocks noGrp="1"/>
          </p:cNvSpPr>
          <p:nvPr>
            <p:ph type="dt" idx="10"/>
          </p:nvPr>
        </p:nvSpPr>
        <p:spPr>
          <a:xfrm>
            <a:off x="3884400" y="0"/>
            <a:ext cx="2971800" cy="457200"/>
          </a:xfrm>
          <a:prstGeom prst="rect">
            <a:avLst/>
          </a:prstGeom>
          <a:noFill/>
          <a:ln>
            <a:noFill/>
          </a:ln>
        </p:spPr>
        <p:txBody>
          <a:bodyPr spcFirstLastPara="1" wrap="square" lIns="90000" tIns="46800" rIns="90000" bIns="46800" anchor="t"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 name="Google Shape;6;n"/>
          <p:cNvSpPr>
            <a:spLocks noGrp="1" noRot="1" noChangeAspect="1"/>
          </p:cNvSpPr>
          <p:nvPr>
            <p:ph type="sldImg" idx="3"/>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 name="Google Shape;7;n"/>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ftr" idx="11"/>
          </p:nvPr>
        </p:nvSpPr>
        <p:spPr>
          <a:xfrm>
            <a:off x="-360" y="8685360"/>
            <a:ext cx="2971800" cy="457200"/>
          </a:xfrm>
          <a:prstGeom prst="rect">
            <a:avLst/>
          </a:prstGeom>
          <a:noFill/>
          <a:ln>
            <a:noFill/>
          </a:ln>
        </p:spPr>
        <p:txBody>
          <a:bodyPr spcFirstLastPara="1" wrap="square" lIns="90000" tIns="46800" rIns="90000" bIns="46800" anchor="b"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 name="Google Shape;9;n"/>
          <p:cNvSpPr txBox="1">
            <a:spLocks noGrp="1"/>
          </p:cNvSpPr>
          <p:nvPr>
            <p:ph type="sldNum" idx="12"/>
          </p:nvPr>
        </p:nvSpPr>
        <p:spPr>
          <a:xfrm>
            <a:off x="3884400" y="8685360"/>
            <a:ext cx="2971800" cy="457200"/>
          </a:xfrm>
          <a:prstGeom prst="rect">
            <a:avLst/>
          </a:pr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a:t>
            </a:fld>
            <a:endParaRPr sz="12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 /><Relationship Id="rId1" Type="http://schemas.openxmlformats.org/officeDocument/2006/relationships/notesMaster" Target="../notesMasters/notesMaster1.xml" /></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 /><Relationship Id="rId1" Type="http://schemas.openxmlformats.org/officeDocument/2006/relationships/notesMaster" Target="../notesMasters/notesMaster1.xml" /></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 /><Relationship Id="rId1" Type="http://schemas.openxmlformats.org/officeDocument/2006/relationships/notesMaster" Target="../notesMasters/notesMaster1.xml" /></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 /><Relationship Id="rId1" Type="http://schemas.openxmlformats.org/officeDocument/2006/relationships/notesMaster" Target="../notesMasters/notesMaster1.xml" /></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 /><Relationship Id="rId1" Type="http://schemas.openxmlformats.org/officeDocument/2006/relationships/notesMaster" Target="../notesMasters/notesMaster1.xml" /></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 /><Relationship Id="rId1" Type="http://schemas.openxmlformats.org/officeDocument/2006/relationships/notesMaster" Target="../notesMasters/notesMaster1.xml" /></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 /><Relationship Id="rId1" Type="http://schemas.openxmlformats.org/officeDocument/2006/relationships/notesMaster" Target="../notesMasters/notesMaster1.xml" /></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 /><Relationship Id="rId1" Type="http://schemas.openxmlformats.org/officeDocument/2006/relationships/notesMaster" Target="../notesMasters/notesMaster1.xml" /></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 /><Relationship Id="rId1" Type="http://schemas.openxmlformats.org/officeDocument/2006/relationships/notesMaster" Target="../notesMasters/notesMaster1.xml" /></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 /><Relationship Id="rId1" Type="http://schemas.openxmlformats.org/officeDocument/2006/relationships/notesMaster" Target="../notesMasters/notesMaster1.xml" /></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 /><Relationship Id="rId1" Type="http://schemas.openxmlformats.org/officeDocument/2006/relationships/notesMaster" Target="../notesMasters/notesMaster1.xml" /></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 /><Relationship Id="rId1" Type="http://schemas.openxmlformats.org/officeDocument/2006/relationships/notesMaster" Target="../notesMasters/notesMaster1.xml" /></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 /><Relationship Id="rId1" Type="http://schemas.openxmlformats.org/officeDocument/2006/relationships/notesMaster" Target="../notesMasters/notesMaster1.xml" /></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 /><Relationship Id="rId1" Type="http://schemas.openxmlformats.org/officeDocument/2006/relationships/notesMaster" Target="../notesMasters/notesMaster1.xml" /></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 /><Relationship Id="rId1" Type="http://schemas.openxmlformats.org/officeDocument/2006/relationships/notesMaster" Target="../notesMasters/notesMaster1.xml" /></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 /><Relationship Id="rId1" Type="http://schemas.openxmlformats.org/officeDocument/2006/relationships/notesMaster" Target="../notesMasters/notesMaster1.xml" /></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 /><Relationship Id="rId1" Type="http://schemas.openxmlformats.org/officeDocument/2006/relationships/notesMaster" Target="../notesMasters/notesMaster1.xml" /></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 /><Relationship Id="rId1" Type="http://schemas.openxmlformats.org/officeDocument/2006/relationships/notesMaster" Target="../notesMasters/notesMaster1.xml" /></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 /><Relationship Id="rId1" Type="http://schemas.openxmlformats.org/officeDocument/2006/relationships/notesMaster" Target="../notesMasters/notesMaster1.xml" /></Relationships>
</file>

<file path=ppt/notesSlides/_rels/notesSlide45.xml.rels><?xml version="1.0" encoding="UTF-8" standalone="yes"?>
<Relationships xmlns="http://schemas.openxmlformats.org/package/2006/relationships"><Relationship Id="rId3" Type="http://schemas.openxmlformats.org/officeDocument/2006/relationships/hyperlink" Target="http://www.estrellamountain.edu/faculty/farabee/biobk/BioBookglossR.html#ribosomal%20RNA" TargetMode="External" /><Relationship Id="rId2" Type="http://schemas.openxmlformats.org/officeDocument/2006/relationships/slide" Target="../slides/slide45.xml" /><Relationship Id="rId1" Type="http://schemas.openxmlformats.org/officeDocument/2006/relationships/notesMaster" Target="../notesMasters/notesMaster1.xml" /><Relationship Id="rId4" Type="http://schemas.openxmlformats.org/officeDocument/2006/relationships/hyperlink" Target="http://www.estrellamountain.edu/faculty/farabee/biobk/BioBookglossT.html#transfer%20RNAs%20(tRNAs)" TargetMode="External" /></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 /><Relationship Id="rId1" Type="http://schemas.openxmlformats.org/officeDocument/2006/relationships/notesMaster" Target="../notesMasters/notesMaster1.xml" /></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 /><Relationship Id="rId1" Type="http://schemas.openxmlformats.org/officeDocument/2006/relationships/notesMaster" Target="../notesMasters/notesMaster1.xml" /></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 /><Relationship Id="rId1" Type="http://schemas.openxmlformats.org/officeDocument/2006/relationships/notesMaster" Target="../notesMasters/notesMaster1.xml" /></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 /><Relationship Id="rId1" Type="http://schemas.openxmlformats.org/officeDocument/2006/relationships/notesMaster" Target="../notesMasters/notesMaster1.xml" /></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 /><Relationship Id="rId1" Type="http://schemas.openxmlformats.org/officeDocument/2006/relationships/notesMaster" Target="../notesMasters/notesMaster1.xml" /></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 /><Relationship Id="rId1" Type="http://schemas.openxmlformats.org/officeDocument/2006/relationships/notesMaster" Target="../notesMasters/notesMaster1.xml" /></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 /><Relationship Id="rId1" Type="http://schemas.openxmlformats.org/officeDocument/2006/relationships/notesMaster" Target="../notesMasters/notesMaster1.xml" /></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 /><Relationship Id="rId1" Type="http://schemas.openxmlformats.org/officeDocument/2006/relationships/notesMaster" Target="../notesMasters/notesMaster1.xml" /></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 /><Relationship Id="rId1" Type="http://schemas.openxmlformats.org/officeDocument/2006/relationships/notesMaster" Target="../notesMasters/notesMaster1.xml" /></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 /><Relationship Id="rId1" Type="http://schemas.openxmlformats.org/officeDocument/2006/relationships/notesMaster" Target="../notesMasters/notesMaster1.xml" /></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 /><Relationship Id="rId1" Type="http://schemas.openxmlformats.org/officeDocument/2006/relationships/notesMaster" Target="../notesMasters/notesMaster1.xml" /></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 /><Relationship Id="rId1" Type="http://schemas.openxmlformats.org/officeDocument/2006/relationships/notesMaster" Target="../notesMasters/notesMaster1.xml" /></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 /><Relationship Id="rId1" Type="http://schemas.openxmlformats.org/officeDocument/2006/relationships/notesMaster" Target="../notesMasters/notesMaster1.xml" /></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 /><Relationship Id="rId1" Type="http://schemas.openxmlformats.org/officeDocument/2006/relationships/notesMaster" Target="../notesMasters/notesMaster1.xml" /></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 /><Relationship Id="rId1" Type="http://schemas.openxmlformats.org/officeDocument/2006/relationships/notesMaster" Target="../notesMasters/notesMaster1.xml" /></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 /><Relationship Id="rId1" Type="http://schemas.openxmlformats.org/officeDocument/2006/relationships/notesMaster" Target="../notesMasters/notesMaster1.xml" /></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 /><Relationship Id="rId1" Type="http://schemas.openxmlformats.org/officeDocument/2006/relationships/notesMaster" Target="../notesMasters/notesMaster1.xml" /></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 /><Relationship Id="rId1" Type="http://schemas.openxmlformats.org/officeDocument/2006/relationships/notesMaster" Target="../notesMasters/notesMaster1.xml" /></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1: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73" name="Google Shape;73;p1: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10: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28" name="Google Shape;128;p10: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1: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48" name="Google Shape;148;p11: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12</a:t>
            </a:fld>
            <a:endParaRPr sz="1200" b="0" i="0" u="none" strike="noStrike" cap="none">
              <a:solidFill>
                <a:srgbClr val="000000"/>
              </a:solidFill>
              <a:latin typeface="Arial"/>
              <a:ea typeface="Arial"/>
              <a:cs typeface="Arial"/>
              <a:sym typeface="Arial"/>
            </a:endParaRPr>
          </a:p>
        </p:txBody>
      </p:sp>
      <p:sp>
        <p:nvSpPr>
          <p:cNvPr id="153" name="Google Shape;153;p12: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12</a:t>
            </a:fld>
            <a:endParaRPr sz="1200" b="0" i="0" u="none" strike="noStrike" cap="none">
              <a:solidFill>
                <a:srgbClr val="000000"/>
              </a:solidFill>
              <a:latin typeface="Arial"/>
              <a:ea typeface="Arial"/>
              <a:cs typeface="Arial"/>
              <a:sym typeface="Arial"/>
            </a:endParaRPr>
          </a:p>
        </p:txBody>
      </p:sp>
      <p:sp>
        <p:nvSpPr>
          <p:cNvPr id="154" name="Google Shape;154;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5" name="Google Shape;155;p12: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3: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13</a:t>
            </a:fld>
            <a:endParaRPr sz="1200" b="0" i="0" u="none" strike="noStrike" cap="none">
              <a:solidFill>
                <a:srgbClr val="000000"/>
              </a:solidFill>
              <a:latin typeface="Arial"/>
              <a:ea typeface="Arial"/>
              <a:cs typeface="Arial"/>
              <a:sym typeface="Arial"/>
            </a:endParaRPr>
          </a:p>
        </p:txBody>
      </p:sp>
      <p:sp>
        <p:nvSpPr>
          <p:cNvPr id="162" name="Google Shape;162;p13: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13</a:t>
            </a:fld>
            <a:endParaRPr sz="1200" b="0" i="0" u="none" strike="noStrike" cap="none">
              <a:solidFill>
                <a:srgbClr val="000000"/>
              </a:solidFill>
              <a:latin typeface="Arial"/>
              <a:ea typeface="Arial"/>
              <a:cs typeface="Arial"/>
              <a:sym typeface="Arial"/>
            </a:endParaRPr>
          </a:p>
        </p:txBody>
      </p:sp>
      <p:sp>
        <p:nvSpPr>
          <p:cNvPr id="163" name="Google Shape;163;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4" name="Google Shape;164;p13: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4: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14</a:t>
            </a:fld>
            <a:endParaRPr sz="1200" b="0" i="0" u="none" strike="noStrike" cap="none">
              <a:solidFill>
                <a:srgbClr val="000000"/>
              </a:solidFill>
              <a:latin typeface="Arial"/>
              <a:ea typeface="Arial"/>
              <a:cs typeface="Arial"/>
              <a:sym typeface="Arial"/>
            </a:endParaRPr>
          </a:p>
        </p:txBody>
      </p:sp>
      <p:sp>
        <p:nvSpPr>
          <p:cNvPr id="171" name="Google Shape;171;p14: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14</a:t>
            </a:fld>
            <a:endParaRPr sz="1200" b="0" i="0" u="none" strike="noStrike" cap="none">
              <a:solidFill>
                <a:srgbClr val="000000"/>
              </a:solidFill>
              <a:latin typeface="Arial"/>
              <a:ea typeface="Arial"/>
              <a:cs typeface="Arial"/>
              <a:sym typeface="Arial"/>
            </a:endParaRPr>
          </a:p>
        </p:txBody>
      </p:sp>
      <p:sp>
        <p:nvSpPr>
          <p:cNvPr id="172" name="Google Shape;172;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3" name="Google Shape;173;p14: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5: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15</a:t>
            </a:fld>
            <a:endParaRPr sz="1200" b="0" i="0" u="none" strike="noStrike" cap="none">
              <a:solidFill>
                <a:srgbClr val="000000"/>
              </a:solidFill>
              <a:latin typeface="Arial"/>
              <a:ea typeface="Arial"/>
              <a:cs typeface="Arial"/>
              <a:sym typeface="Arial"/>
            </a:endParaRPr>
          </a:p>
        </p:txBody>
      </p:sp>
      <p:sp>
        <p:nvSpPr>
          <p:cNvPr id="186" name="Google Shape;186;p15: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15</a:t>
            </a:fld>
            <a:endParaRPr sz="1200" b="0" i="0" u="none" strike="noStrike" cap="none">
              <a:solidFill>
                <a:srgbClr val="000000"/>
              </a:solidFill>
              <a:latin typeface="Arial"/>
              <a:ea typeface="Arial"/>
              <a:cs typeface="Arial"/>
              <a:sym typeface="Arial"/>
            </a:endParaRPr>
          </a:p>
        </p:txBody>
      </p:sp>
      <p:sp>
        <p:nvSpPr>
          <p:cNvPr id="187" name="Google Shape;187;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8" name="Google Shape;188;p15: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6: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16</a:t>
            </a:fld>
            <a:endParaRPr sz="1200" b="0" i="0" u="none" strike="noStrike" cap="none">
              <a:solidFill>
                <a:srgbClr val="000000"/>
              </a:solidFill>
              <a:latin typeface="Arial"/>
              <a:ea typeface="Arial"/>
              <a:cs typeface="Arial"/>
              <a:sym typeface="Arial"/>
            </a:endParaRPr>
          </a:p>
        </p:txBody>
      </p:sp>
      <p:sp>
        <p:nvSpPr>
          <p:cNvPr id="202" name="Google Shape;202;p16: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16</a:t>
            </a:fld>
            <a:endParaRPr sz="1200" b="0" i="0" u="none" strike="noStrike" cap="none">
              <a:solidFill>
                <a:srgbClr val="000000"/>
              </a:solidFill>
              <a:latin typeface="Arial"/>
              <a:ea typeface="Arial"/>
              <a:cs typeface="Arial"/>
              <a:sym typeface="Arial"/>
            </a:endParaRPr>
          </a:p>
        </p:txBody>
      </p:sp>
      <p:sp>
        <p:nvSpPr>
          <p:cNvPr id="203" name="Google Shape;203;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4" name="Google Shape;204;p16: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7: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17</a:t>
            </a:fld>
            <a:endParaRPr sz="1200" b="0" i="0" u="none" strike="noStrike" cap="none">
              <a:solidFill>
                <a:srgbClr val="000000"/>
              </a:solidFill>
              <a:latin typeface="Arial"/>
              <a:ea typeface="Arial"/>
              <a:cs typeface="Arial"/>
              <a:sym typeface="Arial"/>
            </a:endParaRPr>
          </a:p>
        </p:txBody>
      </p:sp>
      <p:sp>
        <p:nvSpPr>
          <p:cNvPr id="212" name="Google Shape;212;p17: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17</a:t>
            </a:fld>
            <a:endParaRPr sz="1200" b="0" i="0" u="none" strike="noStrike" cap="none">
              <a:solidFill>
                <a:srgbClr val="000000"/>
              </a:solidFill>
              <a:latin typeface="Arial"/>
              <a:ea typeface="Arial"/>
              <a:cs typeface="Arial"/>
              <a:sym typeface="Arial"/>
            </a:endParaRPr>
          </a:p>
        </p:txBody>
      </p:sp>
      <p:sp>
        <p:nvSpPr>
          <p:cNvPr id="213" name="Google Shape;213;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4" name="Google Shape;214;p17: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8: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18</a:t>
            </a:fld>
            <a:endParaRPr sz="1200" b="0" i="0" u="none" strike="noStrike" cap="none">
              <a:solidFill>
                <a:srgbClr val="000000"/>
              </a:solidFill>
              <a:latin typeface="Arial"/>
              <a:ea typeface="Arial"/>
              <a:cs typeface="Arial"/>
              <a:sym typeface="Arial"/>
            </a:endParaRPr>
          </a:p>
        </p:txBody>
      </p:sp>
      <p:sp>
        <p:nvSpPr>
          <p:cNvPr id="227" name="Google Shape;227;p18: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18</a:t>
            </a:fld>
            <a:endParaRPr sz="1200" b="0" i="0" u="none" strike="noStrike" cap="none">
              <a:solidFill>
                <a:srgbClr val="000000"/>
              </a:solidFill>
              <a:latin typeface="Arial"/>
              <a:ea typeface="Arial"/>
              <a:cs typeface="Arial"/>
              <a:sym typeface="Arial"/>
            </a:endParaRPr>
          </a:p>
        </p:txBody>
      </p:sp>
      <p:sp>
        <p:nvSpPr>
          <p:cNvPr id="228" name="Google Shape;228;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9" name="Google Shape;229;p18: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9: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19</a:t>
            </a:fld>
            <a:endParaRPr sz="1200" b="0" i="0" u="none" strike="noStrike" cap="none">
              <a:solidFill>
                <a:srgbClr val="000000"/>
              </a:solidFill>
              <a:latin typeface="Arial"/>
              <a:ea typeface="Arial"/>
              <a:cs typeface="Arial"/>
              <a:sym typeface="Arial"/>
            </a:endParaRPr>
          </a:p>
        </p:txBody>
      </p:sp>
      <p:sp>
        <p:nvSpPr>
          <p:cNvPr id="237" name="Google Shape;237;p19: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19</a:t>
            </a:fld>
            <a:endParaRPr sz="1200" b="0" i="0" u="none" strike="noStrike" cap="none">
              <a:solidFill>
                <a:srgbClr val="000000"/>
              </a:solidFill>
              <a:latin typeface="Arial"/>
              <a:ea typeface="Arial"/>
              <a:cs typeface="Arial"/>
              <a:sym typeface="Arial"/>
            </a:endParaRPr>
          </a:p>
        </p:txBody>
      </p:sp>
      <p:sp>
        <p:nvSpPr>
          <p:cNvPr id="238" name="Google Shape;238;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9" name="Google Shape;239;p19: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2: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79" name="Google Shape;79;p2: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20: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20</a:t>
            </a:fld>
            <a:endParaRPr sz="1200" b="0" i="0" u="none" strike="noStrike" cap="none">
              <a:solidFill>
                <a:srgbClr val="000000"/>
              </a:solidFill>
              <a:latin typeface="Arial"/>
              <a:ea typeface="Arial"/>
              <a:cs typeface="Arial"/>
              <a:sym typeface="Arial"/>
            </a:endParaRPr>
          </a:p>
        </p:txBody>
      </p:sp>
      <p:sp>
        <p:nvSpPr>
          <p:cNvPr id="249" name="Google Shape;249;p20: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20</a:t>
            </a:fld>
            <a:endParaRPr sz="1200" b="0" i="0" u="none" strike="noStrike" cap="none">
              <a:solidFill>
                <a:srgbClr val="000000"/>
              </a:solidFill>
              <a:latin typeface="Arial"/>
              <a:ea typeface="Arial"/>
              <a:cs typeface="Arial"/>
              <a:sym typeface="Arial"/>
            </a:endParaRPr>
          </a:p>
        </p:txBody>
      </p:sp>
      <p:sp>
        <p:nvSpPr>
          <p:cNvPr id="250" name="Google Shape;250;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1" name="Google Shape;251;p20: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21: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21</a:t>
            </a:fld>
            <a:endParaRPr sz="1200" b="0" i="0" u="none" strike="noStrike" cap="none">
              <a:solidFill>
                <a:srgbClr val="000000"/>
              </a:solidFill>
              <a:latin typeface="Arial"/>
              <a:ea typeface="Arial"/>
              <a:cs typeface="Arial"/>
              <a:sym typeface="Arial"/>
            </a:endParaRPr>
          </a:p>
        </p:txBody>
      </p:sp>
      <p:sp>
        <p:nvSpPr>
          <p:cNvPr id="259" name="Google Shape;259;p21: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Arial"/>
                <a:ea typeface="Arial"/>
                <a:cs typeface="Arial"/>
                <a:sym typeface="Arial"/>
              </a:rPr>
              <a:t>21</a:t>
            </a:fld>
            <a:endParaRPr sz="1200" b="0" i="0" u="none" strike="noStrike" cap="none">
              <a:solidFill>
                <a:srgbClr val="000000"/>
              </a:solidFill>
              <a:latin typeface="Arial"/>
              <a:ea typeface="Arial"/>
              <a:cs typeface="Arial"/>
              <a:sym typeface="Arial"/>
            </a:endParaRPr>
          </a:p>
        </p:txBody>
      </p:sp>
      <p:sp>
        <p:nvSpPr>
          <p:cNvPr id="260" name="Google Shape;260;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1" name="Google Shape;261;p21: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22: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22</a:t>
            </a:fld>
            <a:endParaRPr sz="1200" b="0" strike="noStrike">
              <a:solidFill>
                <a:srgbClr val="000000"/>
              </a:solidFill>
              <a:latin typeface="Arial"/>
              <a:ea typeface="Arial"/>
              <a:cs typeface="Arial"/>
              <a:sym typeface="Arial"/>
            </a:endParaRPr>
          </a:p>
        </p:txBody>
      </p:sp>
      <p:sp>
        <p:nvSpPr>
          <p:cNvPr id="270" name="Google Shape;270;p22: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22</a:t>
            </a:fld>
            <a:endParaRPr sz="1200" b="0" strike="noStrike">
              <a:solidFill>
                <a:srgbClr val="000000"/>
              </a:solidFill>
              <a:latin typeface="Arial"/>
              <a:ea typeface="Arial"/>
              <a:cs typeface="Arial"/>
              <a:sym typeface="Arial"/>
            </a:endParaRPr>
          </a:p>
        </p:txBody>
      </p:sp>
      <p:sp>
        <p:nvSpPr>
          <p:cNvPr id="271" name="Google Shape;271;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2" name="Google Shape;272;p22: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23: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23</a:t>
            </a:fld>
            <a:endParaRPr sz="1200" b="0" strike="noStrike">
              <a:solidFill>
                <a:srgbClr val="000000"/>
              </a:solidFill>
              <a:latin typeface="Arial"/>
              <a:ea typeface="Arial"/>
              <a:cs typeface="Arial"/>
              <a:sym typeface="Arial"/>
            </a:endParaRPr>
          </a:p>
        </p:txBody>
      </p:sp>
      <p:sp>
        <p:nvSpPr>
          <p:cNvPr id="287" name="Google Shape;287;p23: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23</a:t>
            </a:fld>
            <a:endParaRPr sz="1200" b="0" strike="noStrike">
              <a:solidFill>
                <a:srgbClr val="000000"/>
              </a:solidFill>
              <a:latin typeface="Arial"/>
              <a:ea typeface="Arial"/>
              <a:cs typeface="Arial"/>
              <a:sym typeface="Arial"/>
            </a:endParaRPr>
          </a:p>
        </p:txBody>
      </p:sp>
      <p:sp>
        <p:nvSpPr>
          <p:cNvPr id="288" name="Google Shape;288;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9" name="Google Shape;289;p23: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24: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24</a:t>
            </a:fld>
            <a:endParaRPr sz="1200" b="0" strike="noStrike">
              <a:solidFill>
                <a:srgbClr val="000000"/>
              </a:solidFill>
              <a:latin typeface="Arial"/>
              <a:ea typeface="Arial"/>
              <a:cs typeface="Arial"/>
              <a:sym typeface="Arial"/>
            </a:endParaRPr>
          </a:p>
        </p:txBody>
      </p:sp>
      <p:sp>
        <p:nvSpPr>
          <p:cNvPr id="301" name="Google Shape;301;p24: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24</a:t>
            </a:fld>
            <a:endParaRPr sz="1200" b="0" strike="noStrike">
              <a:solidFill>
                <a:srgbClr val="000000"/>
              </a:solidFill>
              <a:latin typeface="Arial"/>
              <a:ea typeface="Arial"/>
              <a:cs typeface="Arial"/>
              <a:sym typeface="Arial"/>
            </a:endParaRPr>
          </a:p>
        </p:txBody>
      </p:sp>
      <p:sp>
        <p:nvSpPr>
          <p:cNvPr id="302" name="Google Shape;302;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3" name="Google Shape;303;p24: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25: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25</a:t>
            </a:fld>
            <a:endParaRPr sz="1200" b="0" strike="noStrike">
              <a:solidFill>
                <a:srgbClr val="000000"/>
              </a:solidFill>
              <a:latin typeface="Arial"/>
              <a:ea typeface="Arial"/>
              <a:cs typeface="Arial"/>
              <a:sym typeface="Arial"/>
            </a:endParaRPr>
          </a:p>
        </p:txBody>
      </p:sp>
      <p:sp>
        <p:nvSpPr>
          <p:cNvPr id="313" name="Google Shape;313;p25: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25</a:t>
            </a:fld>
            <a:endParaRPr sz="1200" b="0" strike="noStrike">
              <a:solidFill>
                <a:srgbClr val="000000"/>
              </a:solidFill>
              <a:latin typeface="Arial"/>
              <a:ea typeface="Arial"/>
              <a:cs typeface="Arial"/>
              <a:sym typeface="Arial"/>
            </a:endParaRPr>
          </a:p>
        </p:txBody>
      </p:sp>
      <p:sp>
        <p:nvSpPr>
          <p:cNvPr id="314" name="Google Shape;314;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5" name="Google Shape;315;p25: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26: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26</a:t>
            </a:fld>
            <a:endParaRPr sz="1200" b="0" strike="noStrike">
              <a:solidFill>
                <a:srgbClr val="000000"/>
              </a:solidFill>
              <a:latin typeface="Arial"/>
              <a:ea typeface="Arial"/>
              <a:cs typeface="Arial"/>
              <a:sym typeface="Arial"/>
            </a:endParaRPr>
          </a:p>
        </p:txBody>
      </p:sp>
      <p:sp>
        <p:nvSpPr>
          <p:cNvPr id="332" name="Google Shape;332;p26: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26</a:t>
            </a:fld>
            <a:endParaRPr sz="1200" b="0" strike="noStrike">
              <a:solidFill>
                <a:srgbClr val="000000"/>
              </a:solidFill>
              <a:latin typeface="Arial"/>
              <a:ea typeface="Arial"/>
              <a:cs typeface="Arial"/>
              <a:sym typeface="Arial"/>
            </a:endParaRPr>
          </a:p>
        </p:txBody>
      </p:sp>
      <p:sp>
        <p:nvSpPr>
          <p:cNvPr id="333" name="Google Shape;333;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4" name="Google Shape;334;p26: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27: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27</a:t>
            </a:fld>
            <a:endParaRPr sz="1200" b="0" strike="noStrike">
              <a:solidFill>
                <a:srgbClr val="000000"/>
              </a:solidFill>
              <a:latin typeface="Arial"/>
              <a:ea typeface="Arial"/>
              <a:cs typeface="Arial"/>
              <a:sym typeface="Arial"/>
            </a:endParaRPr>
          </a:p>
        </p:txBody>
      </p:sp>
      <p:sp>
        <p:nvSpPr>
          <p:cNvPr id="344" name="Google Shape;344;p27: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27</a:t>
            </a:fld>
            <a:endParaRPr sz="1200" b="0" strike="noStrike">
              <a:solidFill>
                <a:srgbClr val="000000"/>
              </a:solidFill>
              <a:latin typeface="Arial"/>
              <a:ea typeface="Arial"/>
              <a:cs typeface="Arial"/>
              <a:sym typeface="Arial"/>
            </a:endParaRPr>
          </a:p>
        </p:txBody>
      </p:sp>
      <p:sp>
        <p:nvSpPr>
          <p:cNvPr id="345" name="Google Shape;345;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46" name="Google Shape;346;p27: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28: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363" name="Google Shape;363;p28: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29: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29</a:t>
            </a:fld>
            <a:endParaRPr sz="1200" b="0" strike="noStrike">
              <a:solidFill>
                <a:srgbClr val="000000"/>
              </a:solidFill>
              <a:latin typeface="Arial"/>
              <a:ea typeface="Arial"/>
              <a:cs typeface="Arial"/>
              <a:sym typeface="Arial"/>
            </a:endParaRPr>
          </a:p>
        </p:txBody>
      </p:sp>
      <p:sp>
        <p:nvSpPr>
          <p:cNvPr id="371" name="Google Shape;371;p29: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29</a:t>
            </a:fld>
            <a:endParaRPr sz="1200" b="0" strike="noStrike">
              <a:solidFill>
                <a:srgbClr val="000000"/>
              </a:solidFill>
              <a:latin typeface="Arial"/>
              <a:ea typeface="Arial"/>
              <a:cs typeface="Arial"/>
              <a:sym typeface="Arial"/>
            </a:endParaRPr>
          </a:p>
        </p:txBody>
      </p:sp>
      <p:sp>
        <p:nvSpPr>
          <p:cNvPr id="372" name="Google Shape;372;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73" name="Google Shape;373;p29: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3: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84" name="Google Shape;84;p3: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82" name="Google Shape;382;p30:notes"/>
          <p:cNvSpPr txBox="1">
            <a:spLocks noGrp="1"/>
          </p:cNvSpPr>
          <p:nvPr>
            <p:ph type="body" idx="1"/>
          </p:nvPr>
        </p:nvSpPr>
        <p:spPr>
          <a:xfrm>
            <a:off x="685800" y="4343400"/>
            <a:ext cx="54864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
        <p:nvSpPr>
          <p:cNvPr id="383" name="Google Shape;383;p30: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30</a:t>
            </a:fld>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31: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393" name="Google Shape;393;p31: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p32: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400" name="Google Shape;400;p32: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33:notes"/>
          <p:cNvSpPr txBox="1">
            <a:spLocks noGrp="1"/>
          </p:cNvSpPr>
          <p:nvPr>
            <p:ph type="hdr" idx="2"/>
          </p:nvPr>
        </p:nvSpPr>
        <p:spPr>
          <a:xfrm>
            <a:off x="-360" y="0"/>
            <a:ext cx="2971800" cy="457200"/>
          </a:xfrm>
          <a:prstGeom prst="rect">
            <a:avLst/>
          </a:prstGeom>
          <a:noFill/>
          <a:ln>
            <a:noFill/>
          </a:ln>
        </p:spPr>
        <p:txBody>
          <a:bodyPr spcFirstLastPara="1" wrap="square" lIns="90000" tIns="46800" rIns="90000" bIns="46800" anchor="t" anchorCtr="0">
            <a:noAutofit/>
          </a:bodyPr>
          <a:lstStyle/>
          <a:p>
            <a:pPr marL="0" lvl="0" indent="0" algn="l" rtl="0">
              <a:spcBef>
                <a:spcPts val="0"/>
              </a:spcBef>
              <a:spcAft>
                <a:spcPts val="0"/>
              </a:spcAft>
              <a:buNone/>
            </a:pPr>
            <a:r>
              <a:rPr lang="en-US" sz="1200">
                <a:solidFill>
                  <a:srgbClr val="FFFF00"/>
                </a:solidFill>
                <a:latin typeface="Times New Roman"/>
                <a:ea typeface="Times New Roman"/>
                <a:cs typeface="Times New Roman"/>
                <a:sym typeface="Times New Roman"/>
              </a:rPr>
              <a:t>Energy and Enzymes </a:t>
            </a:r>
            <a:endParaRPr/>
          </a:p>
        </p:txBody>
      </p:sp>
      <p:sp>
        <p:nvSpPr>
          <p:cNvPr id="409" name="Google Shape;409;p33:notes"/>
          <p:cNvSpPr txBox="1">
            <a:spLocks noGrp="1"/>
          </p:cNvSpPr>
          <p:nvPr>
            <p:ph type="dt" idx="10"/>
          </p:nvPr>
        </p:nvSpPr>
        <p:spPr>
          <a:xfrm>
            <a:off x="3884400" y="0"/>
            <a:ext cx="2971800" cy="457200"/>
          </a:xfrm>
          <a:prstGeom prst="rect">
            <a:avLst/>
          </a:prstGeom>
          <a:noFill/>
          <a:ln>
            <a:noFill/>
          </a:ln>
        </p:spPr>
        <p:txBody>
          <a:bodyPr spcFirstLastPara="1" wrap="square" lIns="90000" tIns="46800" rIns="90000" bIns="46800" anchor="t" anchorCtr="0">
            <a:noAutofit/>
          </a:bodyPr>
          <a:lstStyle/>
          <a:p>
            <a:pPr marL="0" lvl="0" indent="0" algn="l" rtl="0">
              <a:spcBef>
                <a:spcPts val="0"/>
              </a:spcBef>
              <a:spcAft>
                <a:spcPts val="0"/>
              </a:spcAft>
              <a:buNone/>
            </a:pPr>
            <a:r>
              <a:rPr lang="en-US" sz="1200">
                <a:solidFill>
                  <a:srgbClr val="FFFF00"/>
                </a:solidFill>
                <a:latin typeface="Times New Roman"/>
                <a:ea typeface="Times New Roman"/>
                <a:cs typeface="Times New Roman"/>
                <a:sym typeface="Times New Roman"/>
              </a:rPr>
              <a:t>9/9/2022</a:t>
            </a:r>
            <a:endParaRPr sz="1200">
              <a:solidFill>
                <a:srgbClr val="FFFF00"/>
              </a:solidFill>
              <a:latin typeface="Times New Roman"/>
              <a:ea typeface="Times New Roman"/>
              <a:cs typeface="Times New Roman"/>
              <a:sym typeface="Times New Roman"/>
            </a:endParaRPr>
          </a:p>
        </p:txBody>
      </p:sp>
      <p:sp>
        <p:nvSpPr>
          <p:cNvPr id="410" name="Google Shape;410;p33:notes"/>
          <p:cNvSpPr txBox="1">
            <a:spLocks noGrp="1"/>
          </p:cNvSpPr>
          <p:nvPr>
            <p:ph type="ftr" idx="11"/>
          </p:nvPr>
        </p:nvSpPr>
        <p:spPr>
          <a:xfrm>
            <a:off x="-360" y="8685360"/>
            <a:ext cx="2971800" cy="457200"/>
          </a:xfrm>
          <a:prstGeom prst="rect">
            <a:avLst/>
          </a:prstGeom>
          <a:noFill/>
          <a:ln>
            <a:noFill/>
          </a:ln>
        </p:spPr>
        <p:txBody>
          <a:bodyPr spcFirstLastPara="1" wrap="square" lIns="90000" tIns="46800" rIns="90000" bIns="46800" anchor="b" anchorCtr="0">
            <a:noAutofit/>
          </a:bodyPr>
          <a:lstStyle/>
          <a:p>
            <a:pPr marL="0" lvl="0" indent="0" algn="l" rtl="0">
              <a:spcBef>
                <a:spcPts val="0"/>
              </a:spcBef>
              <a:spcAft>
                <a:spcPts val="0"/>
              </a:spcAft>
              <a:buNone/>
            </a:pPr>
            <a:r>
              <a:rPr lang="en-US" sz="1200">
                <a:solidFill>
                  <a:srgbClr val="FFFF00"/>
                </a:solidFill>
                <a:latin typeface="Times New Roman"/>
                <a:ea typeface="Times New Roman"/>
                <a:cs typeface="Times New Roman"/>
                <a:sym typeface="Times New Roman"/>
              </a:rPr>
              <a:t>G. Podgorski, Biol. 1010</a:t>
            </a:r>
            <a:endParaRPr/>
          </a:p>
        </p:txBody>
      </p:sp>
      <p:sp>
        <p:nvSpPr>
          <p:cNvPr id="411" name="Google Shape;411;p33:notes"/>
          <p:cNvSpPr txBox="1">
            <a:spLocks noGrp="1"/>
          </p:cNvSpPr>
          <p:nvPr>
            <p:ph type="sldNum" idx="12"/>
          </p:nvPr>
        </p:nvSpPr>
        <p:spPr>
          <a:xfrm>
            <a:off x="3884400" y="8685360"/>
            <a:ext cx="2971800" cy="457200"/>
          </a:xfrm>
          <a:prstGeom prst="rect">
            <a:avLst/>
          </a:prstGeom>
          <a:noFill/>
          <a:ln>
            <a:noFill/>
          </a:ln>
        </p:spPr>
        <p:txBody>
          <a:bodyPr spcFirstLastPara="1" wrap="square" lIns="90000" tIns="46800" rIns="90000" bIns="46800" anchor="b" anchorCtr="0">
            <a:noAutofit/>
          </a:bodyPr>
          <a:lstStyle/>
          <a:p>
            <a:pPr marL="0" lvl="0" indent="0" algn="l" rtl="0">
              <a:spcBef>
                <a:spcPts val="0"/>
              </a:spcBef>
              <a:spcAft>
                <a:spcPts val="0"/>
              </a:spcAft>
              <a:buNone/>
            </a:pPr>
            <a:fld id="{00000000-1234-1234-1234-123412341234}" type="slidenum">
              <a:rPr lang="en-US" sz="1200">
                <a:solidFill>
                  <a:srgbClr val="FFFF00"/>
                </a:solidFill>
                <a:latin typeface="Times New Roman"/>
                <a:ea typeface="Times New Roman"/>
                <a:cs typeface="Times New Roman"/>
                <a:sym typeface="Times New Roman"/>
              </a:rPr>
              <a:t>33</a:t>
            </a:fld>
            <a:endParaRPr sz="1200">
              <a:solidFill>
                <a:srgbClr val="FFFF00"/>
              </a:solidFill>
              <a:latin typeface="Times New Roman"/>
              <a:ea typeface="Times New Roman"/>
              <a:cs typeface="Times New Roman"/>
              <a:sym typeface="Times New Roman"/>
            </a:endParaRPr>
          </a:p>
        </p:txBody>
      </p:sp>
      <p:sp>
        <p:nvSpPr>
          <p:cNvPr id="412" name="Google Shape;412;p33:notes"/>
          <p:cNvSpPr>
            <a:spLocks noGrp="1" noRot="1" noChangeAspect="1"/>
          </p:cNvSpPr>
          <p:nvPr>
            <p:ph type="sldImg" idx="3"/>
          </p:nvPr>
        </p:nvSpPr>
        <p:spPr>
          <a:xfrm>
            <a:off x="1178719" y="686405"/>
            <a:ext cx="4500563"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3" name="Google Shape;413;p33:notes"/>
          <p:cNvSpPr txBox="1">
            <a:spLocks noGrp="1"/>
          </p:cNvSpPr>
          <p:nvPr>
            <p:ph type="body" idx="1"/>
          </p:nvPr>
        </p:nvSpPr>
        <p:spPr>
          <a:xfrm>
            <a:off x="686098" y="4343704"/>
            <a:ext cx="5485805" cy="4113892"/>
          </a:xfrm>
          <a:prstGeom prst="rect">
            <a:avLst/>
          </a:prstGeom>
          <a:noFill/>
          <a:ln>
            <a:noFill/>
          </a:ln>
        </p:spPr>
        <p:txBody>
          <a:bodyPr spcFirstLastPara="1" wrap="square" lIns="90000" tIns="46800" rIns="90000" bIns="46800" anchor="t" anchorCtr="0">
            <a:noAutofit/>
          </a:bodyPr>
          <a:lstStyle/>
          <a:p>
            <a:pPr marL="0" lvl="0" indent="0" algn="l" rtl="0">
              <a:spcBef>
                <a:spcPts val="0"/>
              </a:spcBef>
              <a:spcAft>
                <a:spcPts val="0"/>
              </a:spcAft>
              <a:buNone/>
            </a:pPr>
            <a:r>
              <a:rPr lang="en-US"/>
              <a:t>EcoRI</a:t>
            </a:r>
            <a:endParaRPr/>
          </a:p>
          <a:p>
            <a:pPr marL="0" lvl="0" indent="0" algn="l" rtl="0">
              <a:spcBef>
                <a:spcPts val="0"/>
              </a:spcBef>
              <a:spcAft>
                <a:spcPts val="0"/>
              </a:spcAft>
              <a:buNone/>
            </a:pPr>
            <a:r>
              <a:rPr lang="en-US"/>
              <a:t>E: Genus</a:t>
            </a:r>
            <a:endParaRPr/>
          </a:p>
          <a:p>
            <a:pPr marL="0" lvl="0" indent="0" algn="l" rtl="0">
              <a:spcBef>
                <a:spcPts val="0"/>
              </a:spcBef>
              <a:spcAft>
                <a:spcPts val="0"/>
              </a:spcAft>
              <a:buNone/>
            </a:pPr>
            <a:r>
              <a:rPr lang="en-US"/>
              <a:t>Co: species</a:t>
            </a:r>
            <a:endParaRPr/>
          </a:p>
          <a:p>
            <a:pPr marL="0" lvl="0" indent="0" algn="l" rtl="0">
              <a:spcBef>
                <a:spcPts val="0"/>
              </a:spcBef>
              <a:spcAft>
                <a:spcPts val="0"/>
              </a:spcAft>
              <a:buNone/>
            </a:pPr>
            <a:r>
              <a:rPr lang="en-US"/>
              <a:t>R: Strain</a:t>
            </a:r>
            <a:endParaRPr/>
          </a:p>
          <a:p>
            <a:pPr marL="0" lvl="0" indent="0" algn="l" rtl="0">
              <a:spcBef>
                <a:spcPts val="0"/>
              </a:spcBef>
              <a:spcAft>
                <a:spcPts val="0"/>
              </a:spcAft>
              <a:buNone/>
            </a:pPr>
            <a:r>
              <a:rPr lang="en-US"/>
              <a:t>I: Enzyme number</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34: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418" name="Google Shape;418;p34: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p35:notes"/>
          <p:cNvSpPr txBox="1">
            <a:spLocks noGrp="1"/>
          </p:cNvSpPr>
          <p:nvPr>
            <p:ph type="hdr" idx="2"/>
          </p:nvPr>
        </p:nvSpPr>
        <p:spPr>
          <a:xfrm>
            <a:off x="-360" y="0"/>
            <a:ext cx="2971800" cy="457200"/>
          </a:xfrm>
          <a:prstGeom prst="rect">
            <a:avLst/>
          </a:prstGeom>
          <a:noFill/>
          <a:ln>
            <a:noFill/>
          </a:ln>
        </p:spPr>
        <p:txBody>
          <a:bodyPr spcFirstLastPara="1" wrap="square" lIns="90000" tIns="46800" rIns="90000" bIns="46800" anchor="t" anchorCtr="0">
            <a:noAutofit/>
          </a:bodyPr>
          <a:lstStyle/>
          <a:p>
            <a:pPr marL="0" lvl="0" indent="0" algn="l" rtl="0">
              <a:spcBef>
                <a:spcPts val="0"/>
              </a:spcBef>
              <a:spcAft>
                <a:spcPts val="0"/>
              </a:spcAft>
              <a:buNone/>
            </a:pPr>
            <a:r>
              <a:rPr lang="en-US" sz="1200">
                <a:solidFill>
                  <a:srgbClr val="FFFF00"/>
                </a:solidFill>
                <a:latin typeface="Times New Roman"/>
                <a:ea typeface="Times New Roman"/>
                <a:cs typeface="Times New Roman"/>
                <a:sym typeface="Times New Roman"/>
              </a:rPr>
              <a:t>Energy and Enzymes </a:t>
            </a:r>
            <a:endParaRPr/>
          </a:p>
        </p:txBody>
      </p:sp>
      <p:sp>
        <p:nvSpPr>
          <p:cNvPr id="424" name="Google Shape;424;p35:notes"/>
          <p:cNvSpPr txBox="1">
            <a:spLocks noGrp="1"/>
          </p:cNvSpPr>
          <p:nvPr>
            <p:ph type="dt" idx="10"/>
          </p:nvPr>
        </p:nvSpPr>
        <p:spPr>
          <a:xfrm>
            <a:off x="3884400" y="0"/>
            <a:ext cx="2971800" cy="457200"/>
          </a:xfrm>
          <a:prstGeom prst="rect">
            <a:avLst/>
          </a:prstGeom>
          <a:noFill/>
          <a:ln>
            <a:noFill/>
          </a:ln>
        </p:spPr>
        <p:txBody>
          <a:bodyPr spcFirstLastPara="1" wrap="square" lIns="90000" tIns="46800" rIns="90000" bIns="46800" anchor="t" anchorCtr="0">
            <a:noAutofit/>
          </a:bodyPr>
          <a:lstStyle/>
          <a:p>
            <a:pPr marL="0" lvl="0" indent="0" algn="l" rtl="0">
              <a:spcBef>
                <a:spcPts val="0"/>
              </a:spcBef>
              <a:spcAft>
                <a:spcPts val="0"/>
              </a:spcAft>
              <a:buNone/>
            </a:pPr>
            <a:r>
              <a:rPr lang="en-US" sz="1200">
                <a:solidFill>
                  <a:srgbClr val="FFFF00"/>
                </a:solidFill>
                <a:latin typeface="Times New Roman"/>
                <a:ea typeface="Times New Roman"/>
                <a:cs typeface="Times New Roman"/>
                <a:sym typeface="Times New Roman"/>
              </a:rPr>
              <a:t>9/9/2022</a:t>
            </a:r>
            <a:endParaRPr sz="1200">
              <a:solidFill>
                <a:srgbClr val="FFFF00"/>
              </a:solidFill>
              <a:latin typeface="Times New Roman"/>
              <a:ea typeface="Times New Roman"/>
              <a:cs typeface="Times New Roman"/>
              <a:sym typeface="Times New Roman"/>
            </a:endParaRPr>
          </a:p>
        </p:txBody>
      </p:sp>
      <p:sp>
        <p:nvSpPr>
          <p:cNvPr id="425" name="Google Shape;425;p35:notes"/>
          <p:cNvSpPr txBox="1">
            <a:spLocks noGrp="1"/>
          </p:cNvSpPr>
          <p:nvPr>
            <p:ph type="ftr" idx="11"/>
          </p:nvPr>
        </p:nvSpPr>
        <p:spPr>
          <a:xfrm>
            <a:off x="-360" y="8685360"/>
            <a:ext cx="2971800" cy="457200"/>
          </a:xfrm>
          <a:prstGeom prst="rect">
            <a:avLst/>
          </a:prstGeom>
          <a:noFill/>
          <a:ln>
            <a:noFill/>
          </a:ln>
        </p:spPr>
        <p:txBody>
          <a:bodyPr spcFirstLastPara="1" wrap="square" lIns="90000" tIns="46800" rIns="90000" bIns="46800" anchor="b" anchorCtr="0">
            <a:noAutofit/>
          </a:bodyPr>
          <a:lstStyle/>
          <a:p>
            <a:pPr marL="0" lvl="0" indent="0" algn="l" rtl="0">
              <a:spcBef>
                <a:spcPts val="0"/>
              </a:spcBef>
              <a:spcAft>
                <a:spcPts val="0"/>
              </a:spcAft>
              <a:buNone/>
            </a:pPr>
            <a:r>
              <a:rPr lang="en-US" sz="1200">
                <a:solidFill>
                  <a:srgbClr val="FFFF00"/>
                </a:solidFill>
                <a:latin typeface="Times New Roman"/>
                <a:ea typeface="Times New Roman"/>
                <a:cs typeface="Times New Roman"/>
                <a:sym typeface="Times New Roman"/>
              </a:rPr>
              <a:t>G. Podgorski, Biol. 1010</a:t>
            </a:r>
            <a:endParaRPr/>
          </a:p>
        </p:txBody>
      </p:sp>
      <p:sp>
        <p:nvSpPr>
          <p:cNvPr id="426" name="Google Shape;426;p35:notes"/>
          <p:cNvSpPr txBox="1">
            <a:spLocks noGrp="1"/>
          </p:cNvSpPr>
          <p:nvPr>
            <p:ph type="sldNum" idx="12"/>
          </p:nvPr>
        </p:nvSpPr>
        <p:spPr>
          <a:xfrm>
            <a:off x="3884400" y="8685360"/>
            <a:ext cx="2971800" cy="457200"/>
          </a:xfrm>
          <a:prstGeom prst="rect">
            <a:avLst/>
          </a:prstGeom>
          <a:noFill/>
          <a:ln>
            <a:noFill/>
          </a:ln>
        </p:spPr>
        <p:txBody>
          <a:bodyPr spcFirstLastPara="1" wrap="square" lIns="90000" tIns="46800" rIns="90000" bIns="46800" anchor="b" anchorCtr="0">
            <a:noAutofit/>
          </a:bodyPr>
          <a:lstStyle/>
          <a:p>
            <a:pPr marL="0" lvl="0" indent="0" algn="l" rtl="0">
              <a:spcBef>
                <a:spcPts val="0"/>
              </a:spcBef>
              <a:spcAft>
                <a:spcPts val="0"/>
              </a:spcAft>
              <a:buNone/>
            </a:pPr>
            <a:fld id="{00000000-1234-1234-1234-123412341234}" type="slidenum">
              <a:rPr lang="en-US" sz="1200">
                <a:solidFill>
                  <a:srgbClr val="FFFF00"/>
                </a:solidFill>
                <a:latin typeface="Times New Roman"/>
                <a:ea typeface="Times New Roman"/>
                <a:cs typeface="Times New Roman"/>
                <a:sym typeface="Times New Roman"/>
              </a:rPr>
              <a:t>35</a:t>
            </a:fld>
            <a:endParaRPr sz="1200">
              <a:solidFill>
                <a:srgbClr val="FFFF00"/>
              </a:solidFill>
              <a:latin typeface="Times New Roman"/>
              <a:ea typeface="Times New Roman"/>
              <a:cs typeface="Times New Roman"/>
              <a:sym typeface="Times New Roman"/>
            </a:endParaRPr>
          </a:p>
        </p:txBody>
      </p:sp>
      <p:sp>
        <p:nvSpPr>
          <p:cNvPr id="427" name="Google Shape;427;p35:notes"/>
          <p:cNvSpPr>
            <a:spLocks noGrp="1" noRot="1" noChangeAspect="1"/>
          </p:cNvSpPr>
          <p:nvPr>
            <p:ph type="sldImg" idx="3"/>
          </p:nvPr>
        </p:nvSpPr>
        <p:spPr>
          <a:xfrm>
            <a:off x="1144588" y="685800"/>
            <a:ext cx="4570412"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8" name="Google Shape;428;p35:notes"/>
          <p:cNvSpPr txBox="1">
            <a:spLocks noGrp="1"/>
          </p:cNvSpPr>
          <p:nvPr>
            <p:ph type="body" idx="1"/>
          </p:nvPr>
        </p:nvSpPr>
        <p:spPr>
          <a:xfrm>
            <a:off x="686098" y="4343704"/>
            <a:ext cx="5485805" cy="4113892"/>
          </a:xfrm>
          <a:prstGeom prst="rect">
            <a:avLst/>
          </a:prstGeom>
          <a:noFill/>
          <a:ln>
            <a:noFill/>
          </a:ln>
        </p:spPr>
        <p:txBody>
          <a:bodyPr spcFirstLastPara="1" wrap="square" lIns="90000" tIns="46800" rIns="90000" bIns="46800" anchor="t" anchorCtr="0">
            <a:noAutofit/>
          </a:bodyPr>
          <a:lstStyle/>
          <a:p>
            <a:pPr marL="0" lvl="0" indent="0" algn="l" rtl="0">
              <a:lnSpc>
                <a:spcPct val="80000"/>
              </a:lnSpc>
              <a:spcBef>
                <a:spcPts val="0"/>
              </a:spcBef>
              <a:spcAft>
                <a:spcPts val="0"/>
              </a:spcAft>
              <a:buNone/>
            </a:pPr>
            <a:r>
              <a:rPr lang="en-US" sz="900"/>
              <a:t>A. Construction of genetic “libraries” to assist in isolation / characterization of specific genes and gene products:</a:t>
            </a:r>
            <a:endParaRPr/>
          </a:p>
          <a:p>
            <a:pPr marL="0" lvl="0" indent="0" algn="l" rtl="0">
              <a:lnSpc>
                <a:spcPct val="80000"/>
              </a:lnSpc>
              <a:spcBef>
                <a:spcPts val="0"/>
              </a:spcBef>
              <a:spcAft>
                <a:spcPts val="0"/>
              </a:spcAft>
              <a:buNone/>
            </a:pPr>
            <a:r>
              <a:rPr lang="en-US" sz="900"/>
              <a:t>	cDNA libraries / expression libraries genomic DNA libraries</a:t>
            </a:r>
            <a:endParaRPr/>
          </a:p>
          <a:p>
            <a:pPr marL="0" lvl="0" indent="0" algn="l" rtl="0">
              <a:lnSpc>
                <a:spcPct val="80000"/>
              </a:lnSpc>
              <a:spcBef>
                <a:spcPts val="0"/>
              </a:spcBef>
              <a:spcAft>
                <a:spcPts val="0"/>
              </a:spcAft>
              <a:buNone/>
            </a:pPr>
            <a:r>
              <a:rPr lang="en-US" sz="900"/>
              <a:t>	cosmids</a:t>
            </a:r>
            <a:endParaRPr/>
          </a:p>
          <a:p>
            <a:pPr marL="0" lvl="0" indent="0" algn="l" rtl="0">
              <a:lnSpc>
                <a:spcPct val="80000"/>
              </a:lnSpc>
              <a:spcBef>
                <a:spcPts val="0"/>
              </a:spcBef>
              <a:spcAft>
                <a:spcPts val="0"/>
              </a:spcAft>
              <a:buNone/>
            </a:pPr>
            <a:r>
              <a:rPr lang="en-US" sz="900"/>
              <a:t>	YAC’s (yeast artificial chromosomes)</a:t>
            </a:r>
            <a:endParaRPr/>
          </a:p>
          <a:p>
            <a:pPr marL="0" lvl="0" indent="0" algn="l" rtl="0">
              <a:lnSpc>
                <a:spcPct val="80000"/>
              </a:lnSpc>
              <a:spcBef>
                <a:spcPts val="0"/>
              </a:spcBef>
              <a:spcAft>
                <a:spcPts val="0"/>
              </a:spcAft>
              <a:buNone/>
            </a:pPr>
            <a:r>
              <a:rPr lang="en-US" sz="900"/>
              <a:t>	Human Genome Project (and others…..)</a:t>
            </a:r>
            <a:endParaRPr/>
          </a:p>
          <a:p>
            <a:pPr marL="0" lvl="0" indent="0" algn="l" rtl="0">
              <a:lnSpc>
                <a:spcPct val="80000"/>
              </a:lnSpc>
              <a:spcBef>
                <a:spcPts val="0"/>
              </a:spcBef>
              <a:spcAft>
                <a:spcPts val="0"/>
              </a:spcAft>
              <a:buNone/>
            </a:pPr>
            <a:r>
              <a:rPr lang="en-US" sz="900"/>
              <a:t>B. Production of scarce proteins using expression vectors</a:t>
            </a:r>
            <a:endParaRPr/>
          </a:p>
          <a:p>
            <a:pPr marL="0" lvl="0" indent="0" algn="l" rtl="0">
              <a:lnSpc>
                <a:spcPct val="80000"/>
              </a:lnSpc>
              <a:spcBef>
                <a:spcPts val="0"/>
              </a:spcBef>
              <a:spcAft>
                <a:spcPts val="0"/>
              </a:spcAft>
              <a:buNone/>
            </a:pPr>
            <a:r>
              <a:rPr lang="en-US" sz="900"/>
              <a:t>C. Production of vaccines, hormones, blood clotting factors, etc.</a:t>
            </a:r>
            <a:endParaRPr/>
          </a:p>
          <a:p>
            <a:pPr marL="0" lvl="0" indent="0" algn="l" rtl="0">
              <a:lnSpc>
                <a:spcPct val="80000"/>
              </a:lnSpc>
              <a:spcBef>
                <a:spcPts val="0"/>
              </a:spcBef>
              <a:spcAft>
                <a:spcPts val="0"/>
              </a:spcAft>
              <a:buNone/>
            </a:pPr>
            <a:r>
              <a:rPr lang="en-US" sz="900"/>
              <a:t>D. Diagnostics: antibody and oligonucleotide probes:</a:t>
            </a:r>
            <a:endParaRPr/>
          </a:p>
          <a:p>
            <a:pPr marL="0" lvl="0" indent="0" algn="l" rtl="0">
              <a:lnSpc>
                <a:spcPct val="80000"/>
              </a:lnSpc>
              <a:spcBef>
                <a:spcPts val="0"/>
              </a:spcBef>
              <a:spcAft>
                <a:spcPts val="0"/>
              </a:spcAft>
              <a:buNone/>
            </a:pPr>
            <a:r>
              <a:rPr lang="en-US" sz="900"/>
              <a:t>	cancer cells, detection / imaging</a:t>
            </a:r>
            <a:endParaRPr/>
          </a:p>
          <a:p>
            <a:pPr marL="0" lvl="0" indent="0" algn="l" rtl="0">
              <a:lnSpc>
                <a:spcPct val="80000"/>
              </a:lnSpc>
              <a:spcBef>
                <a:spcPts val="0"/>
              </a:spcBef>
              <a:spcAft>
                <a:spcPts val="0"/>
              </a:spcAft>
              <a:buNone/>
            </a:pPr>
            <a:r>
              <a:rPr lang="en-US" sz="900"/>
              <a:t>	bacterial and viral diseases (Legionnaires, AIDS)</a:t>
            </a:r>
            <a:endParaRPr/>
          </a:p>
          <a:p>
            <a:pPr marL="0" lvl="0" indent="0" algn="l" rtl="0">
              <a:lnSpc>
                <a:spcPct val="80000"/>
              </a:lnSpc>
              <a:spcBef>
                <a:spcPts val="0"/>
              </a:spcBef>
              <a:spcAft>
                <a:spcPts val="0"/>
              </a:spcAft>
              <a:buNone/>
            </a:pPr>
            <a:r>
              <a:rPr lang="en-US" sz="900"/>
              <a:t>	Prenatal diagnoses</a:t>
            </a:r>
            <a:endParaRPr/>
          </a:p>
          <a:p>
            <a:pPr marL="0" lvl="0" indent="0" algn="l" rtl="0">
              <a:lnSpc>
                <a:spcPct val="80000"/>
              </a:lnSpc>
              <a:spcBef>
                <a:spcPts val="0"/>
              </a:spcBef>
              <a:spcAft>
                <a:spcPts val="0"/>
              </a:spcAft>
              <a:buNone/>
            </a:pPr>
            <a:r>
              <a:rPr lang="en-US" sz="900"/>
              <a:t>	Forensics</a:t>
            </a:r>
            <a:endParaRPr/>
          </a:p>
          <a:p>
            <a:pPr marL="0" lvl="0" indent="0" algn="l" rtl="0">
              <a:lnSpc>
                <a:spcPct val="80000"/>
              </a:lnSpc>
              <a:spcBef>
                <a:spcPts val="0"/>
              </a:spcBef>
              <a:spcAft>
                <a:spcPts val="0"/>
              </a:spcAft>
              <a:buNone/>
            </a:pPr>
            <a:r>
              <a:rPr lang="en-US" sz="900"/>
              <a:t>E. Therapeutics</a:t>
            </a:r>
            <a:endParaRPr/>
          </a:p>
          <a:p>
            <a:pPr marL="0" lvl="0" indent="0" algn="l" rtl="0">
              <a:lnSpc>
                <a:spcPct val="80000"/>
              </a:lnSpc>
              <a:spcBef>
                <a:spcPts val="0"/>
              </a:spcBef>
              <a:spcAft>
                <a:spcPts val="0"/>
              </a:spcAft>
              <a:buNone/>
            </a:pPr>
            <a:r>
              <a:rPr lang="en-US" sz="900"/>
              <a:t>	Human insulin, Human growth hormone, interferons, growth factors, blood clotting factors, Plasminogen activator, tumor necrosis factor, novel recombinant antibodies,  synthetic peptides as recombinant vaccines (Hep B, malaria, rabies, AIDS)</a:t>
            </a:r>
            <a:endParaRPr/>
          </a:p>
          <a:p>
            <a:pPr marL="0" lvl="0" indent="0" algn="l" rtl="0">
              <a:lnSpc>
                <a:spcPct val="80000"/>
              </a:lnSpc>
              <a:spcBef>
                <a:spcPts val="0"/>
              </a:spcBef>
              <a:spcAft>
                <a:spcPts val="0"/>
              </a:spcAft>
              <a:buNone/>
            </a:pPr>
            <a:r>
              <a:rPr lang="en-US" sz="900"/>
              <a:t>F. Gene Transfer</a:t>
            </a:r>
            <a:endParaRPr/>
          </a:p>
          <a:p>
            <a:pPr marL="0" lvl="0" indent="0" algn="l" rtl="0">
              <a:lnSpc>
                <a:spcPct val="80000"/>
              </a:lnSpc>
              <a:spcBef>
                <a:spcPts val="0"/>
              </a:spcBef>
              <a:spcAft>
                <a:spcPts val="0"/>
              </a:spcAft>
              <a:buNone/>
            </a:pPr>
            <a:r>
              <a:rPr lang="en-US" sz="900"/>
              <a:t>	Plants---increased yield, improved tolerance, herbicide res., disease res.</a:t>
            </a:r>
            <a:endParaRPr/>
          </a:p>
          <a:p>
            <a:pPr marL="0" lvl="0" indent="0" algn="l" rtl="0">
              <a:lnSpc>
                <a:spcPct val="80000"/>
              </a:lnSpc>
              <a:spcBef>
                <a:spcPts val="0"/>
              </a:spcBef>
              <a:spcAft>
                <a:spcPts val="0"/>
              </a:spcAft>
              <a:buNone/>
            </a:pPr>
            <a:r>
              <a:rPr lang="en-US" sz="900"/>
              <a:t>	Transgenic animals---production of scarce proteins (eg in cow’s milk), studies of eukaryotic gene regulation</a:t>
            </a:r>
            <a:endParaRPr/>
          </a:p>
          <a:p>
            <a:pPr marL="0" lvl="0" indent="0" algn="l" rtl="0">
              <a:lnSpc>
                <a:spcPct val="80000"/>
              </a:lnSpc>
              <a:spcBef>
                <a:spcPts val="0"/>
              </a:spcBef>
              <a:spcAft>
                <a:spcPts val="0"/>
              </a:spcAft>
              <a:buNone/>
            </a:pPr>
            <a:r>
              <a:rPr lang="en-US" sz="900"/>
              <a:t>	Human gene therapy</a:t>
            </a:r>
            <a:endParaRPr/>
          </a:p>
          <a:p>
            <a:pPr marL="0" lvl="0" indent="0" algn="l" rtl="0">
              <a:lnSpc>
                <a:spcPct val="80000"/>
              </a:lnSpc>
              <a:spcBef>
                <a:spcPts val="0"/>
              </a:spcBef>
              <a:spcAft>
                <a:spcPts val="0"/>
              </a:spcAft>
              <a:buNone/>
            </a:pPr>
            <a:endParaRPr sz="900"/>
          </a:p>
          <a:p>
            <a:pPr marL="0" lvl="0" indent="0" algn="l" rtl="0">
              <a:lnSpc>
                <a:spcPct val="80000"/>
              </a:lnSpc>
              <a:spcBef>
                <a:spcPts val="0"/>
              </a:spcBef>
              <a:spcAft>
                <a:spcPts val="0"/>
              </a:spcAft>
              <a:buNone/>
            </a:pPr>
            <a:endParaRPr sz="80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p36: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434" name="Google Shape;434;p36: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p37: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440" name="Google Shape;440;p37: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38: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446" name="Google Shape;446;p38: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p39: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39</a:t>
            </a:fld>
            <a:endParaRPr sz="1200" b="0" strike="noStrike">
              <a:solidFill>
                <a:srgbClr val="000000"/>
              </a:solidFill>
              <a:latin typeface="Arial"/>
              <a:ea typeface="Arial"/>
              <a:cs typeface="Arial"/>
              <a:sym typeface="Arial"/>
            </a:endParaRPr>
          </a:p>
        </p:txBody>
      </p:sp>
      <p:sp>
        <p:nvSpPr>
          <p:cNvPr id="452" name="Google Shape;452;p39: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39</a:t>
            </a:fld>
            <a:endParaRPr sz="1200" b="0" strike="noStrike">
              <a:solidFill>
                <a:srgbClr val="000000"/>
              </a:solidFill>
              <a:latin typeface="Arial"/>
              <a:ea typeface="Arial"/>
              <a:cs typeface="Arial"/>
              <a:sym typeface="Arial"/>
            </a:endParaRPr>
          </a:p>
        </p:txBody>
      </p:sp>
      <p:sp>
        <p:nvSpPr>
          <p:cNvPr id="453" name="Google Shape;453;p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4" name="Google Shape;454;p39: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4: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91" name="Google Shape;91;p4: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p40: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40</a:t>
            </a:fld>
            <a:endParaRPr sz="1200" b="0" strike="noStrike">
              <a:solidFill>
                <a:srgbClr val="000000"/>
              </a:solidFill>
              <a:latin typeface="Arial"/>
              <a:ea typeface="Arial"/>
              <a:cs typeface="Arial"/>
              <a:sym typeface="Arial"/>
            </a:endParaRPr>
          </a:p>
        </p:txBody>
      </p:sp>
      <p:sp>
        <p:nvSpPr>
          <p:cNvPr id="461" name="Google Shape;461;p40: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40</a:t>
            </a:fld>
            <a:endParaRPr sz="1200" b="0" strike="noStrike">
              <a:solidFill>
                <a:srgbClr val="000000"/>
              </a:solidFill>
              <a:latin typeface="Arial"/>
              <a:ea typeface="Arial"/>
              <a:cs typeface="Arial"/>
              <a:sym typeface="Arial"/>
            </a:endParaRPr>
          </a:p>
        </p:txBody>
      </p:sp>
      <p:sp>
        <p:nvSpPr>
          <p:cNvPr id="462" name="Google Shape;462;p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63" name="Google Shape;463;p40: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p41: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41</a:t>
            </a:fld>
            <a:endParaRPr sz="1200" b="0" strike="noStrike">
              <a:solidFill>
                <a:srgbClr val="000000"/>
              </a:solidFill>
              <a:latin typeface="Arial"/>
              <a:ea typeface="Arial"/>
              <a:cs typeface="Arial"/>
              <a:sym typeface="Arial"/>
            </a:endParaRPr>
          </a:p>
        </p:txBody>
      </p:sp>
      <p:sp>
        <p:nvSpPr>
          <p:cNvPr id="482" name="Google Shape;482;p41: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41</a:t>
            </a:fld>
            <a:endParaRPr sz="1200" b="0" strike="noStrike">
              <a:solidFill>
                <a:srgbClr val="000000"/>
              </a:solidFill>
              <a:latin typeface="Arial"/>
              <a:ea typeface="Arial"/>
              <a:cs typeface="Arial"/>
              <a:sym typeface="Arial"/>
            </a:endParaRPr>
          </a:p>
        </p:txBody>
      </p:sp>
      <p:sp>
        <p:nvSpPr>
          <p:cNvPr id="483" name="Google Shape;483;p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84" name="Google Shape;484;p41: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p42: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42</a:t>
            </a:fld>
            <a:endParaRPr sz="1200" b="0" strike="noStrike">
              <a:solidFill>
                <a:srgbClr val="000000"/>
              </a:solidFill>
              <a:latin typeface="Arial"/>
              <a:ea typeface="Arial"/>
              <a:cs typeface="Arial"/>
              <a:sym typeface="Arial"/>
            </a:endParaRPr>
          </a:p>
        </p:txBody>
      </p:sp>
      <p:sp>
        <p:nvSpPr>
          <p:cNvPr id="502" name="Google Shape;502;p42: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42</a:t>
            </a:fld>
            <a:endParaRPr sz="1200" b="0" strike="noStrike">
              <a:solidFill>
                <a:srgbClr val="000000"/>
              </a:solidFill>
              <a:latin typeface="Arial"/>
              <a:ea typeface="Arial"/>
              <a:cs typeface="Arial"/>
              <a:sym typeface="Arial"/>
            </a:endParaRPr>
          </a:p>
        </p:txBody>
      </p:sp>
      <p:sp>
        <p:nvSpPr>
          <p:cNvPr id="503" name="Google Shape;503;p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04" name="Google Shape;504;p42: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p43: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43</a:t>
            </a:fld>
            <a:endParaRPr sz="1200" b="0" strike="noStrike">
              <a:solidFill>
                <a:srgbClr val="000000"/>
              </a:solidFill>
              <a:latin typeface="Arial"/>
              <a:ea typeface="Arial"/>
              <a:cs typeface="Arial"/>
              <a:sym typeface="Arial"/>
            </a:endParaRPr>
          </a:p>
        </p:txBody>
      </p:sp>
      <p:sp>
        <p:nvSpPr>
          <p:cNvPr id="517" name="Google Shape;517;p43: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43</a:t>
            </a:fld>
            <a:endParaRPr sz="1200" b="0" strike="noStrike">
              <a:solidFill>
                <a:srgbClr val="000000"/>
              </a:solidFill>
              <a:latin typeface="Arial"/>
              <a:ea typeface="Arial"/>
              <a:cs typeface="Arial"/>
              <a:sym typeface="Arial"/>
            </a:endParaRPr>
          </a:p>
        </p:txBody>
      </p:sp>
      <p:sp>
        <p:nvSpPr>
          <p:cNvPr id="518" name="Google Shape;518;p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19" name="Google Shape;519;p43: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p44: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44</a:t>
            </a:fld>
            <a:endParaRPr sz="1200" b="0" strike="noStrike">
              <a:solidFill>
                <a:srgbClr val="000000"/>
              </a:solidFill>
              <a:latin typeface="Arial"/>
              <a:ea typeface="Arial"/>
              <a:cs typeface="Arial"/>
              <a:sym typeface="Arial"/>
            </a:endParaRPr>
          </a:p>
        </p:txBody>
      </p:sp>
      <p:sp>
        <p:nvSpPr>
          <p:cNvPr id="530" name="Google Shape;530;p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31" name="Google Shape;531;p44:notes"/>
          <p:cNvSpPr txBox="1">
            <a:spLocks noGrp="1"/>
          </p:cNvSpPr>
          <p:nvPr>
            <p:ph type="body" idx="1"/>
          </p:nvPr>
        </p:nvSpPr>
        <p:spPr>
          <a:xfrm>
            <a:off x="685800" y="4343400"/>
            <a:ext cx="54864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
        <p:nvSpPr>
          <p:cNvPr id="532" name="Google Shape;532;p44: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44</a:t>
            </a:fld>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p45: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45</a:t>
            </a:fld>
            <a:endParaRPr sz="1200" b="0" strike="noStrike">
              <a:solidFill>
                <a:srgbClr val="000000"/>
              </a:solidFill>
              <a:latin typeface="Arial"/>
              <a:ea typeface="Arial"/>
              <a:cs typeface="Arial"/>
              <a:sym typeface="Arial"/>
            </a:endParaRPr>
          </a:p>
        </p:txBody>
      </p:sp>
      <p:sp>
        <p:nvSpPr>
          <p:cNvPr id="540" name="Google Shape;540;p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41" name="Google Shape;541;p45: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t" anchorCtr="0">
            <a:noAutofit/>
          </a:bodyPr>
          <a:lstStyle/>
          <a:p>
            <a:pPr marL="0" lvl="0" indent="0" algn="l" rtl="0">
              <a:spcBef>
                <a:spcPts val="0"/>
              </a:spcBef>
              <a:spcAft>
                <a:spcPts val="0"/>
              </a:spcAft>
              <a:buNone/>
            </a:pPr>
            <a:r>
              <a:rPr lang="en-US" sz="1200" b="0" strike="noStrike">
                <a:solidFill>
                  <a:srgbClr val="000000"/>
                </a:solidFill>
                <a:latin typeface="Arial"/>
                <a:ea typeface="Arial"/>
                <a:cs typeface="Arial"/>
                <a:sym typeface="Arial"/>
              </a:rPr>
              <a:t>. </a:t>
            </a:r>
            <a:r>
              <a:rPr lang="en-US" sz="1200" b="0" u="sng" strike="noStrike">
                <a:solidFill>
                  <a:srgbClr val="009999"/>
                </a:solidFill>
                <a:latin typeface="Arial"/>
                <a:ea typeface="Arial"/>
                <a:cs typeface="Arial"/>
                <a:sym typeface="Arial"/>
                <a:hlinkClick r:id="rId3">
                  <a:extLst>
                    <a:ext uri="{A12FA001-AC4F-418D-AE19-62706E023703}">
                      <ahyp:hlinkClr xmlns:ahyp="http://schemas.microsoft.com/office/drawing/2018/hyperlinkcolor" val="tx"/>
                    </a:ext>
                  </a:extLst>
                </a:hlinkClick>
              </a:rPr>
              <a:t>Ribosomal RNA</a:t>
            </a:r>
            <a:r>
              <a:rPr lang="en-US" sz="1200" b="0" strike="noStrike">
                <a:solidFill>
                  <a:srgbClr val="000000"/>
                </a:solidFill>
                <a:latin typeface="Arial"/>
                <a:ea typeface="Arial"/>
                <a:cs typeface="Arial"/>
                <a:sym typeface="Arial"/>
              </a:rPr>
              <a:t> (rRNA) is the. </a:t>
            </a:r>
            <a:r>
              <a:rPr lang="en-US" sz="1200" b="0" u="sng" strike="noStrike">
                <a:solidFill>
                  <a:srgbClr val="009999"/>
                </a:solidFill>
                <a:latin typeface="Arial"/>
                <a:ea typeface="Arial"/>
                <a:cs typeface="Arial"/>
                <a:sym typeface="Arial"/>
                <a:hlinkClick r:id="rId4">
                  <a:extLst>
                    <a:ext uri="{A12FA001-AC4F-418D-AE19-62706E023703}">
                      <ahyp:hlinkClr xmlns:ahyp="http://schemas.microsoft.com/office/drawing/2018/hyperlinkcolor" val="tx"/>
                    </a:ext>
                  </a:extLst>
                </a:hlinkClick>
              </a:rPr>
              <a:t>Transfer RNA (tRNA)</a:t>
            </a:r>
            <a:r>
              <a:rPr lang="en-US" sz="1200" b="0" strike="noStrike">
                <a:solidFill>
                  <a:srgbClr val="000000"/>
                </a:solidFill>
                <a:latin typeface="Arial"/>
                <a:ea typeface="Arial"/>
                <a:cs typeface="Arial"/>
                <a:sym typeface="Arial"/>
              </a:rPr>
              <a:t> is the.</a:t>
            </a:r>
            <a:endParaRPr sz="1200" b="0" strike="noStrike">
              <a:solidFill>
                <a:srgbClr val="000000"/>
              </a:solidFill>
              <a:latin typeface="Arial"/>
              <a:ea typeface="Arial"/>
              <a:cs typeface="Arial"/>
              <a:sym typeface="Arial"/>
            </a:endParaRPr>
          </a:p>
        </p:txBody>
      </p:sp>
      <p:sp>
        <p:nvSpPr>
          <p:cNvPr id="542" name="Google Shape;542;p45: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45</a:t>
            </a:fld>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46: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46</a:t>
            </a:fld>
            <a:endParaRPr sz="1200" b="0" strike="noStrike">
              <a:solidFill>
                <a:srgbClr val="000000"/>
              </a:solidFill>
              <a:latin typeface="Arial"/>
              <a:ea typeface="Arial"/>
              <a:cs typeface="Arial"/>
              <a:sym typeface="Arial"/>
            </a:endParaRPr>
          </a:p>
        </p:txBody>
      </p:sp>
      <p:sp>
        <p:nvSpPr>
          <p:cNvPr id="549" name="Google Shape;549;p46:notes"/>
          <p:cNvSpPr/>
          <p:nvPr/>
        </p:nvSpPr>
        <p:spPr>
          <a:xfrm>
            <a:off x="3886200" y="868680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46</a:t>
            </a:fld>
            <a:endParaRPr sz="1200" b="0" strike="noStrike">
              <a:solidFill>
                <a:srgbClr val="000000"/>
              </a:solidFill>
              <a:latin typeface="Arial"/>
              <a:ea typeface="Arial"/>
              <a:cs typeface="Arial"/>
              <a:sym typeface="Arial"/>
            </a:endParaRPr>
          </a:p>
        </p:txBody>
      </p:sp>
      <p:sp>
        <p:nvSpPr>
          <p:cNvPr id="550" name="Google Shape;550;p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51" name="Google Shape;551;p46:notes"/>
          <p:cNvSpPr txBox="1">
            <a:spLocks noGrp="1"/>
          </p:cNvSpPr>
          <p:nvPr>
            <p:ph type="body" idx="1"/>
          </p:nvPr>
        </p:nvSpPr>
        <p:spPr>
          <a:xfrm>
            <a:off x="914400" y="4343400"/>
            <a:ext cx="5029200" cy="411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p47: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557" name="Google Shape;557;p47: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48: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563" name="Google Shape;563;p48: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p49: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570" name="Google Shape;570;p49: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97" name="Google Shape;97;p5: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p50: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580" name="Google Shape;580;p50: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p51: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586" name="Google Shape;586;p51: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52: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592" name="Google Shape;592;p52: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p53: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598" name="Google Shape;598;p53: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p54: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605" name="Google Shape;605;p54: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p55: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612" name="Google Shape;612;p55: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p56: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619" name="Google Shape;619;p56: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p57: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625" name="Google Shape;625;p57: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p58: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631" name="Google Shape;631;p58: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p59: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638" name="Google Shape;638;p59: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6: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04" name="Google Shape;104;p6: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60: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644" name="Google Shape;644;p60: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61: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650" name="Google Shape;650;p61: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p62: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657" name="Google Shape;657;p62: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p63: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664" name="Google Shape;664;p63: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p64: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671" name="Google Shape;671;p64: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p6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77" name="Google Shape;677;p65: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t" anchorCtr="0">
            <a:noAutofit/>
          </a:bodyPr>
          <a:lstStyle/>
          <a:p>
            <a:pPr marL="0" lvl="0" indent="0" algn="l" rtl="0">
              <a:spcBef>
                <a:spcPts val="0"/>
              </a:spcBef>
              <a:spcAft>
                <a:spcPts val="0"/>
              </a:spcAft>
              <a:buNone/>
            </a:pPr>
            <a:r>
              <a:rPr lang="en-US" sz="1200" b="0" strike="noStrike">
                <a:solidFill>
                  <a:srgbClr val="000000"/>
                </a:solidFill>
                <a:latin typeface="Arial"/>
                <a:ea typeface="Arial"/>
                <a:cs typeface="Arial"/>
                <a:sym typeface="Arial"/>
              </a:rPr>
              <a:t>Learn tutorial for blast @ https://www.youtube.com/watch?v=HXEpBnUbAMo</a:t>
            </a:r>
            <a:endParaRPr/>
          </a:p>
        </p:txBody>
      </p:sp>
      <p:sp>
        <p:nvSpPr>
          <p:cNvPr id="678" name="Google Shape;678;p65: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65</a:t>
            </a:fld>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p6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84" name="Google Shape;684;p66: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t" anchorCtr="0">
            <a:noAutofit/>
          </a:bodyPr>
          <a:lstStyle/>
          <a:p>
            <a:pPr marL="0" lvl="0" indent="0" algn="l" rtl="0">
              <a:spcBef>
                <a:spcPts val="0"/>
              </a:spcBef>
              <a:spcAft>
                <a:spcPts val="0"/>
              </a:spcAft>
              <a:buNone/>
            </a:pPr>
            <a:r>
              <a:rPr lang="en-US" sz="1200" b="0" strike="noStrike">
                <a:solidFill>
                  <a:srgbClr val="000000"/>
                </a:solidFill>
                <a:latin typeface="Arial"/>
                <a:ea typeface="Arial"/>
                <a:cs typeface="Arial"/>
                <a:sym typeface="Arial"/>
              </a:rPr>
              <a:t>Le</a:t>
            </a:r>
            <a:endParaRPr/>
          </a:p>
        </p:txBody>
      </p:sp>
      <p:sp>
        <p:nvSpPr>
          <p:cNvPr id="685" name="Google Shape;685;p66:notes"/>
          <p:cNvSpPr/>
          <p:nvPr/>
        </p:nvSpPr>
        <p:spPr>
          <a:xfrm>
            <a:off x="3884760" y="8685360"/>
            <a:ext cx="2971800" cy="4572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b" anchorCtr="0">
            <a:noAutofit/>
          </a:bodyPr>
          <a:lstStyle/>
          <a:p>
            <a:pPr marL="0" marR="0" lvl="0" indent="0" algn="r" rtl="0">
              <a:spcBef>
                <a:spcPts val="0"/>
              </a:spcBef>
              <a:spcAft>
                <a:spcPts val="0"/>
              </a:spcAft>
              <a:buNone/>
            </a:pPr>
            <a:fld id="{00000000-1234-1234-1234-123412341234}" type="slidenum">
              <a:rPr lang="en-US" sz="1200" b="0" strike="noStrike">
                <a:solidFill>
                  <a:srgbClr val="000000"/>
                </a:solidFill>
                <a:latin typeface="Arial"/>
                <a:ea typeface="Arial"/>
                <a:cs typeface="Arial"/>
                <a:sym typeface="Arial"/>
              </a:rPr>
              <a:t>66</a:t>
            </a:fld>
            <a:endParaRPr sz="1200" b="0"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7: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11" name="Google Shape;111;p7: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8: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16" name="Google Shape;116;p8: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9:notes"/>
          <p:cNvSpPr txBox="1">
            <a:spLocks noGrp="1"/>
          </p:cNvSpPr>
          <p:nvPr>
            <p:ph type="body" idx="1"/>
          </p:nvPr>
        </p:nvSpPr>
        <p:spPr>
          <a:xfrm>
            <a:off x="685800" y="4343400"/>
            <a:ext cx="5486400" cy="41148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22" name="Google Shape;122;p9:notes"/>
          <p:cNvSpPr>
            <a:spLocks noGrp="1" noRot="1" noChangeAspect="1"/>
          </p:cNvSpPr>
          <p:nvPr>
            <p:ph type="sldImg" idx="2"/>
          </p:nvPr>
        </p:nvSpPr>
        <p:spPr>
          <a:xfrm>
            <a:off x="1143000" y="68544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48"/>
        <p:cNvGrpSpPr/>
        <p:nvPr/>
      </p:nvGrpSpPr>
      <p:grpSpPr>
        <a:xfrm>
          <a:off x="0" y="0"/>
          <a:ext cx="0" cy="0"/>
          <a:chOff x="0" y="0"/>
          <a:chExt cx="0" cy="0"/>
        </a:xfrm>
      </p:grpSpPr>
      <p:sp>
        <p:nvSpPr>
          <p:cNvPr id="49" name="Google Shape;49;p77"/>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77"/>
          <p:cNvSpPr txBox="1">
            <a:spLocks noGrp="1"/>
          </p:cNvSpPr>
          <p:nvPr>
            <p:ph type="body" idx="1"/>
          </p:nvPr>
        </p:nvSpPr>
        <p:spPr>
          <a:xfrm>
            <a:off x="457200" y="1600200"/>
            <a:ext cx="40158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51" name="Google Shape;51;p77"/>
          <p:cNvSpPr txBox="1">
            <a:spLocks noGrp="1"/>
          </p:cNvSpPr>
          <p:nvPr>
            <p:ph type="body" idx="2"/>
          </p:nvPr>
        </p:nvSpPr>
        <p:spPr>
          <a:xfrm>
            <a:off x="4674240" y="1600200"/>
            <a:ext cx="40158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52" name="Google Shape;52;p77"/>
          <p:cNvSpPr txBox="1">
            <a:spLocks noGrp="1"/>
          </p:cNvSpPr>
          <p:nvPr>
            <p:ph type="body" idx="3"/>
          </p:nvPr>
        </p:nvSpPr>
        <p:spPr>
          <a:xfrm>
            <a:off x="457200" y="3964320"/>
            <a:ext cx="82296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53"/>
        <p:cNvGrpSpPr/>
        <p:nvPr/>
      </p:nvGrpSpPr>
      <p:grpSpPr>
        <a:xfrm>
          <a:off x="0" y="0"/>
          <a:ext cx="0" cy="0"/>
          <a:chOff x="0" y="0"/>
          <a:chExt cx="0" cy="0"/>
        </a:xfrm>
      </p:grpSpPr>
      <p:sp>
        <p:nvSpPr>
          <p:cNvPr id="54" name="Google Shape;54;p78"/>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78"/>
          <p:cNvSpPr txBox="1">
            <a:spLocks noGrp="1"/>
          </p:cNvSpPr>
          <p:nvPr>
            <p:ph type="body" idx="1"/>
          </p:nvPr>
        </p:nvSpPr>
        <p:spPr>
          <a:xfrm>
            <a:off x="457200" y="1600200"/>
            <a:ext cx="82296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56" name="Google Shape;56;p78"/>
          <p:cNvSpPr txBox="1">
            <a:spLocks noGrp="1"/>
          </p:cNvSpPr>
          <p:nvPr>
            <p:ph type="body" idx="2"/>
          </p:nvPr>
        </p:nvSpPr>
        <p:spPr>
          <a:xfrm>
            <a:off x="457200" y="3964320"/>
            <a:ext cx="82296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57"/>
        <p:cNvGrpSpPr/>
        <p:nvPr/>
      </p:nvGrpSpPr>
      <p:grpSpPr>
        <a:xfrm>
          <a:off x="0" y="0"/>
          <a:ext cx="0" cy="0"/>
          <a:chOff x="0" y="0"/>
          <a:chExt cx="0" cy="0"/>
        </a:xfrm>
      </p:grpSpPr>
      <p:sp>
        <p:nvSpPr>
          <p:cNvPr id="58" name="Google Shape;58;p79"/>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79"/>
          <p:cNvSpPr txBox="1">
            <a:spLocks noGrp="1"/>
          </p:cNvSpPr>
          <p:nvPr>
            <p:ph type="body" idx="1"/>
          </p:nvPr>
        </p:nvSpPr>
        <p:spPr>
          <a:xfrm>
            <a:off x="457200" y="1600200"/>
            <a:ext cx="40158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60" name="Google Shape;60;p79"/>
          <p:cNvSpPr txBox="1">
            <a:spLocks noGrp="1"/>
          </p:cNvSpPr>
          <p:nvPr>
            <p:ph type="body" idx="2"/>
          </p:nvPr>
        </p:nvSpPr>
        <p:spPr>
          <a:xfrm>
            <a:off x="4674240" y="1600200"/>
            <a:ext cx="40158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61" name="Google Shape;61;p79"/>
          <p:cNvSpPr txBox="1">
            <a:spLocks noGrp="1"/>
          </p:cNvSpPr>
          <p:nvPr>
            <p:ph type="body" idx="3"/>
          </p:nvPr>
        </p:nvSpPr>
        <p:spPr>
          <a:xfrm>
            <a:off x="457200" y="3964320"/>
            <a:ext cx="40158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62" name="Google Shape;62;p79"/>
          <p:cNvSpPr txBox="1">
            <a:spLocks noGrp="1"/>
          </p:cNvSpPr>
          <p:nvPr>
            <p:ph type="body" idx="4"/>
          </p:nvPr>
        </p:nvSpPr>
        <p:spPr>
          <a:xfrm>
            <a:off x="4674240" y="3964320"/>
            <a:ext cx="40158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63"/>
        <p:cNvGrpSpPr/>
        <p:nvPr/>
      </p:nvGrpSpPr>
      <p:grpSpPr>
        <a:xfrm>
          <a:off x="0" y="0"/>
          <a:ext cx="0" cy="0"/>
          <a:chOff x="0" y="0"/>
          <a:chExt cx="0" cy="0"/>
        </a:xfrm>
      </p:grpSpPr>
      <p:sp>
        <p:nvSpPr>
          <p:cNvPr id="64" name="Google Shape;64;p80"/>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80"/>
          <p:cNvSpPr txBox="1">
            <a:spLocks noGrp="1"/>
          </p:cNvSpPr>
          <p:nvPr>
            <p:ph type="body" idx="1"/>
          </p:nvPr>
        </p:nvSpPr>
        <p:spPr>
          <a:xfrm>
            <a:off x="457200" y="1600200"/>
            <a:ext cx="26496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66" name="Google Shape;66;p80"/>
          <p:cNvSpPr txBox="1">
            <a:spLocks noGrp="1"/>
          </p:cNvSpPr>
          <p:nvPr>
            <p:ph type="body" idx="2"/>
          </p:nvPr>
        </p:nvSpPr>
        <p:spPr>
          <a:xfrm>
            <a:off x="3239640" y="1600200"/>
            <a:ext cx="26496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67" name="Google Shape;67;p80"/>
          <p:cNvSpPr txBox="1">
            <a:spLocks noGrp="1"/>
          </p:cNvSpPr>
          <p:nvPr>
            <p:ph type="body" idx="3"/>
          </p:nvPr>
        </p:nvSpPr>
        <p:spPr>
          <a:xfrm>
            <a:off x="6022080" y="1600200"/>
            <a:ext cx="26496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68" name="Google Shape;68;p80"/>
          <p:cNvSpPr txBox="1">
            <a:spLocks noGrp="1"/>
          </p:cNvSpPr>
          <p:nvPr>
            <p:ph type="body" idx="4"/>
          </p:nvPr>
        </p:nvSpPr>
        <p:spPr>
          <a:xfrm>
            <a:off x="457200" y="3964320"/>
            <a:ext cx="26496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69" name="Google Shape;69;p80"/>
          <p:cNvSpPr txBox="1">
            <a:spLocks noGrp="1"/>
          </p:cNvSpPr>
          <p:nvPr>
            <p:ph type="body" idx="5"/>
          </p:nvPr>
        </p:nvSpPr>
        <p:spPr>
          <a:xfrm>
            <a:off x="3239640" y="3964320"/>
            <a:ext cx="26496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70" name="Google Shape;70;p80"/>
          <p:cNvSpPr txBox="1">
            <a:spLocks noGrp="1"/>
          </p:cNvSpPr>
          <p:nvPr>
            <p:ph type="body" idx="6"/>
          </p:nvPr>
        </p:nvSpPr>
        <p:spPr>
          <a:xfrm>
            <a:off x="6022080" y="3964320"/>
            <a:ext cx="26496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7"/>
        <p:cNvGrpSpPr/>
        <p:nvPr/>
      </p:nvGrpSpPr>
      <p:grpSpPr>
        <a:xfrm>
          <a:off x="0" y="0"/>
          <a:ext cx="0" cy="0"/>
          <a:chOff x="0" y="0"/>
          <a:chExt cx="0" cy="0"/>
        </a:xfrm>
      </p:grpSpPr>
      <p:sp>
        <p:nvSpPr>
          <p:cNvPr id="18" name="Google Shape;18;p69"/>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69"/>
          <p:cNvSpPr txBox="1">
            <a:spLocks noGrp="1"/>
          </p:cNvSpPr>
          <p:nvPr>
            <p:ph type="subTitle" idx="1"/>
          </p:nvPr>
        </p:nvSpPr>
        <p:spPr>
          <a:xfrm>
            <a:off x="457200" y="1600200"/>
            <a:ext cx="8229600" cy="4525920"/>
          </a:xfrm>
          <a:prstGeom prst="rect">
            <a:avLst/>
          </a:prstGeom>
          <a:noFill/>
          <a:ln>
            <a:noFill/>
          </a:ln>
        </p:spPr>
        <p:txBody>
          <a:bodyPr spcFirstLastPara="1" wrap="square" lIns="0" tIns="0" rIns="0" bIns="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Text, and Content" type="txAndObj">
  <p:cSld name="TEXT_AND_OBJECT">
    <p:spTree>
      <p:nvGrpSpPr>
        <p:cNvPr id="1" name="Shape 20"/>
        <p:cNvGrpSpPr/>
        <p:nvPr/>
      </p:nvGrpSpPr>
      <p:grpSpPr>
        <a:xfrm>
          <a:off x="0" y="0"/>
          <a:ext cx="0" cy="0"/>
          <a:chOff x="0" y="0"/>
          <a:chExt cx="0" cy="0"/>
        </a:xfrm>
      </p:grpSpPr>
      <p:sp>
        <p:nvSpPr>
          <p:cNvPr id="21" name="Google Shape;21;p70"/>
          <p:cNvSpPr txBox="1">
            <a:spLocks noGrp="1"/>
          </p:cNvSpPr>
          <p:nvPr>
            <p:ph type="title"/>
          </p:nvPr>
        </p:nvSpPr>
        <p:spPr>
          <a:xfrm>
            <a:off x="685800" y="609600"/>
            <a:ext cx="7772400" cy="1143000"/>
          </a:xfrm>
          <a:prstGeom prst="rect">
            <a:avLst/>
          </a:prstGeom>
          <a:noFill/>
          <a:ln>
            <a:noFill/>
          </a:ln>
        </p:spPr>
        <p:txBody>
          <a:bodyPr spcFirstLastPara="1" wrap="square" lIns="90000" tIns="46800" rIns="90000" bIns="46800" anchor="ctr"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70"/>
          <p:cNvSpPr txBox="1">
            <a:spLocks noGrp="1"/>
          </p:cNvSpPr>
          <p:nvPr>
            <p:ph type="body" idx="1"/>
          </p:nvPr>
        </p:nvSpPr>
        <p:spPr>
          <a:xfrm>
            <a:off x="685800" y="1981200"/>
            <a:ext cx="3810000" cy="411480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23" name="Google Shape;23;p70"/>
          <p:cNvSpPr txBox="1">
            <a:spLocks noGrp="1"/>
          </p:cNvSpPr>
          <p:nvPr>
            <p:ph type="body" idx="2"/>
          </p:nvPr>
        </p:nvSpPr>
        <p:spPr>
          <a:xfrm>
            <a:off x="4648200" y="1981200"/>
            <a:ext cx="3810000" cy="411480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24" name="Google Shape;24;p70"/>
          <p:cNvSpPr txBox="1">
            <a:spLocks noGrp="1"/>
          </p:cNvSpPr>
          <p:nvPr>
            <p:ph type="dt" idx="10"/>
          </p:nvPr>
        </p:nvSpPr>
        <p:spPr>
          <a:xfrm>
            <a:off x="456840" y="6244920"/>
            <a:ext cx="2133720" cy="476280"/>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70"/>
          <p:cNvSpPr txBox="1">
            <a:spLocks noGrp="1"/>
          </p:cNvSpPr>
          <p:nvPr>
            <p:ph type="ftr" idx="11"/>
          </p:nvPr>
        </p:nvSpPr>
        <p:spPr>
          <a:xfrm>
            <a:off x="3124080" y="6244920"/>
            <a:ext cx="2895840" cy="476280"/>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70"/>
          <p:cNvSpPr txBox="1">
            <a:spLocks noGrp="1"/>
          </p:cNvSpPr>
          <p:nvPr>
            <p:ph type="sldNum" idx="12"/>
          </p:nvPr>
        </p:nvSpPr>
        <p:spPr>
          <a:xfrm>
            <a:off x="6552720" y="6244920"/>
            <a:ext cx="2133720" cy="476280"/>
          </a:xfrm>
          <a:prstGeom prst="rect">
            <a:avLst/>
          </a:prstGeom>
          <a:noFill/>
          <a:ln>
            <a:noFill/>
          </a:ln>
        </p:spPr>
        <p:txBody>
          <a:bodyPr spcFirstLastPara="1" wrap="square" lIns="90000" tIns="46800" rIns="90000" bIns="46800" anchor="t" anchorCtr="0">
            <a:noAutofit/>
          </a:bodyPr>
          <a:lstStyle>
            <a:lvl1pPr marL="0" lvl="0" indent="0" algn="l">
              <a:spcBef>
                <a:spcPts val="0"/>
              </a:spcBef>
              <a:buNone/>
              <a:defRPr sz="1800">
                <a:solidFill>
                  <a:schemeClr val="dk1"/>
                </a:solidFill>
                <a:latin typeface="Arial"/>
                <a:ea typeface="Arial"/>
                <a:cs typeface="Arial"/>
                <a:sym typeface="Arial"/>
              </a:defRPr>
            </a:lvl1pPr>
            <a:lvl2pPr marL="0" lvl="1" indent="0" algn="l">
              <a:spcBef>
                <a:spcPts val="0"/>
              </a:spcBef>
              <a:buNone/>
              <a:defRPr sz="1800">
                <a:solidFill>
                  <a:schemeClr val="dk1"/>
                </a:solidFill>
                <a:latin typeface="Arial"/>
                <a:ea typeface="Arial"/>
                <a:cs typeface="Arial"/>
                <a:sym typeface="Arial"/>
              </a:defRPr>
            </a:lvl2pPr>
            <a:lvl3pPr marL="0" lvl="2" indent="0" algn="l">
              <a:spcBef>
                <a:spcPts val="0"/>
              </a:spcBef>
              <a:buNone/>
              <a:defRPr sz="1800">
                <a:solidFill>
                  <a:schemeClr val="dk1"/>
                </a:solidFill>
                <a:latin typeface="Arial"/>
                <a:ea typeface="Arial"/>
                <a:cs typeface="Arial"/>
                <a:sym typeface="Arial"/>
              </a:defRPr>
            </a:lvl3pPr>
            <a:lvl4pPr marL="0" lvl="3" indent="0" algn="l">
              <a:spcBef>
                <a:spcPts val="0"/>
              </a:spcBef>
              <a:buNone/>
              <a:defRPr sz="1800">
                <a:solidFill>
                  <a:schemeClr val="dk1"/>
                </a:solidFill>
                <a:latin typeface="Arial"/>
                <a:ea typeface="Arial"/>
                <a:cs typeface="Arial"/>
                <a:sym typeface="Arial"/>
              </a:defRPr>
            </a:lvl4pPr>
            <a:lvl5pPr marL="0" lvl="4" indent="0" algn="l">
              <a:spcBef>
                <a:spcPts val="0"/>
              </a:spcBef>
              <a:buNone/>
              <a:defRPr sz="1800">
                <a:solidFill>
                  <a:schemeClr val="dk1"/>
                </a:solidFill>
                <a:latin typeface="Arial"/>
                <a:ea typeface="Arial"/>
                <a:cs typeface="Arial"/>
                <a:sym typeface="Arial"/>
              </a:defRPr>
            </a:lvl5pPr>
            <a:lvl6pPr marL="0" lvl="5" indent="0" algn="l">
              <a:spcBef>
                <a:spcPts val="0"/>
              </a:spcBef>
              <a:buNone/>
              <a:defRPr sz="1800">
                <a:solidFill>
                  <a:schemeClr val="dk1"/>
                </a:solidFill>
                <a:latin typeface="Arial"/>
                <a:ea typeface="Arial"/>
                <a:cs typeface="Arial"/>
                <a:sym typeface="Arial"/>
              </a:defRPr>
            </a:lvl6pPr>
            <a:lvl7pPr marL="0" lvl="6" indent="0" algn="l">
              <a:spcBef>
                <a:spcPts val="0"/>
              </a:spcBef>
              <a:buNone/>
              <a:defRPr sz="1800">
                <a:solidFill>
                  <a:schemeClr val="dk1"/>
                </a:solidFill>
                <a:latin typeface="Arial"/>
                <a:ea typeface="Arial"/>
                <a:cs typeface="Arial"/>
                <a:sym typeface="Arial"/>
              </a:defRPr>
            </a:lvl7pPr>
            <a:lvl8pPr marL="0" lvl="7" indent="0" algn="l">
              <a:spcBef>
                <a:spcPts val="0"/>
              </a:spcBef>
              <a:buNone/>
              <a:defRPr sz="1800">
                <a:solidFill>
                  <a:schemeClr val="dk1"/>
                </a:solidFill>
                <a:latin typeface="Arial"/>
                <a:ea typeface="Arial"/>
                <a:cs typeface="Arial"/>
                <a:sym typeface="Arial"/>
              </a:defRPr>
            </a:lvl8pPr>
            <a:lvl9pPr marL="0" lvl="8" indent="0" algn="l">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7"/>
        <p:cNvGrpSpPr/>
        <p:nvPr/>
      </p:nvGrpSpPr>
      <p:grpSpPr>
        <a:xfrm>
          <a:off x="0" y="0"/>
          <a:ext cx="0" cy="0"/>
          <a:chOff x="0" y="0"/>
          <a:chExt cx="0" cy="0"/>
        </a:xfrm>
      </p:grpSpPr>
      <p:sp>
        <p:nvSpPr>
          <p:cNvPr id="28" name="Google Shape;28;p71"/>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71"/>
          <p:cNvSpPr txBox="1">
            <a:spLocks noGrp="1"/>
          </p:cNvSpPr>
          <p:nvPr>
            <p:ph type="body" idx="1"/>
          </p:nvPr>
        </p:nvSpPr>
        <p:spPr>
          <a:xfrm>
            <a:off x="457200" y="1600200"/>
            <a:ext cx="8229600" cy="452592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30"/>
        <p:cNvGrpSpPr/>
        <p:nvPr/>
      </p:nvGrpSpPr>
      <p:grpSpPr>
        <a:xfrm>
          <a:off x="0" y="0"/>
          <a:ext cx="0" cy="0"/>
          <a:chOff x="0" y="0"/>
          <a:chExt cx="0" cy="0"/>
        </a:xfrm>
      </p:grpSpPr>
      <p:sp>
        <p:nvSpPr>
          <p:cNvPr id="31" name="Google Shape;31;p72"/>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72"/>
          <p:cNvSpPr txBox="1">
            <a:spLocks noGrp="1"/>
          </p:cNvSpPr>
          <p:nvPr>
            <p:ph type="body" idx="1"/>
          </p:nvPr>
        </p:nvSpPr>
        <p:spPr>
          <a:xfrm>
            <a:off x="457200" y="1600200"/>
            <a:ext cx="4015800" cy="452592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33" name="Google Shape;33;p72"/>
          <p:cNvSpPr txBox="1">
            <a:spLocks noGrp="1"/>
          </p:cNvSpPr>
          <p:nvPr>
            <p:ph type="body" idx="2"/>
          </p:nvPr>
        </p:nvSpPr>
        <p:spPr>
          <a:xfrm>
            <a:off x="4674240" y="1600200"/>
            <a:ext cx="4015800" cy="452592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p73"/>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36"/>
        <p:cNvGrpSpPr/>
        <p:nvPr/>
      </p:nvGrpSpPr>
      <p:grpSpPr>
        <a:xfrm>
          <a:off x="0" y="0"/>
          <a:ext cx="0" cy="0"/>
          <a:chOff x="0" y="0"/>
          <a:chExt cx="0" cy="0"/>
        </a:xfrm>
      </p:grpSpPr>
      <p:sp>
        <p:nvSpPr>
          <p:cNvPr id="37" name="Google Shape;37;p74"/>
          <p:cNvSpPr txBox="1">
            <a:spLocks noGrp="1"/>
          </p:cNvSpPr>
          <p:nvPr>
            <p:ph type="subTitle" idx="1"/>
          </p:nvPr>
        </p:nvSpPr>
        <p:spPr>
          <a:xfrm>
            <a:off x="457200" y="274320"/>
            <a:ext cx="8229600" cy="5299560"/>
          </a:xfrm>
          <a:prstGeom prst="rect">
            <a:avLst/>
          </a:prstGeom>
          <a:noFill/>
          <a:ln>
            <a:noFill/>
          </a:ln>
        </p:spPr>
        <p:txBody>
          <a:bodyPr spcFirstLastPara="1" wrap="square" lIns="0" tIns="0" rIns="0" bIns="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38"/>
        <p:cNvGrpSpPr/>
        <p:nvPr/>
      </p:nvGrpSpPr>
      <p:grpSpPr>
        <a:xfrm>
          <a:off x="0" y="0"/>
          <a:ext cx="0" cy="0"/>
          <a:chOff x="0" y="0"/>
          <a:chExt cx="0" cy="0"/>
        </a:xfrm>
      </p:grpSpPr>
      <p:sp>
        <p:nvSpPr>
          <p:cNvPr id="39" name="Google Shape;39;p75"/>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75"/>
          <p:cNvSpPr txBox="1">
            <a:spLocks noGrp="1"/>
          </p:cNvSpPr>
          <p:nvPr>
            <p:ph type="body" idx="1"/>
          </p:nvPr>
        </p:nvSpPr>
        <p:spPr>
          <a:xfrm>
            <a:off x="457200" y="1600200"/>
            <a:ext cx="40158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41" name="Google Shape;41;p75"/>
          <p:cNvSpPr txBox="1">
            <a:spLocks noGrp="1"/>
          </p:cNvSpPr>
          <p:nvPr>
            <p:ph type="body" idx="2"/>
          </p:nvPr>
        </p:nvSpPr>
        <p:spPr>
          <a:xfrm>
            <a:off x="4674240" y="1600200"/>
            <a:ext cx="4015800" cy="452592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42" name="Google Shape;42;p75"/>
          <p:cNvSpPr txBox="1">
            <a:spLocks noGrp="1"/>
          </p:cNvSpPr>
          <p:nvPr>
            <p:ph type="body" idx="3"/>
          </p:nvPr>
        </p:nvSpPr>
        <p:spPr>
          <a:xfrm>
            <a:off x="457200" y="3964320"/>
            <a:ext cx="40158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43"/>
        <p:cNvGrpSpPr/>
        <p:nvPr/>
      </p:nvGrpSpPr>
      <p:grpSpPr>
        <a:xfrm>
          <a:off x="0" y="0"/>
          <a:ext cx="0" cy="0"/>
          <a:chOff x="0" y="0"/>
          <a:chExt cx="0" cy="0"/>
        </a:xfrm>
      </p:grpSpPr>
      <p:sp>
        <p:nvSpPr>
          <p:cNvPr id="44" name="Google Shape;44;p76"/>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76"/>
          <p:cNvSpPr txBox="1">
            <a:spLocks noGrp="1"/>
          </p:cNvSpPr>
          <p:nvPr>
            <p:ph type="body" idx="1"/>
          </p:nvPr>
        </p:nvSpPr>
        <p:spPr>
          <a:xfrm>
            <a:off x="457200" y="1600200"/>
            <a:ext cx="4015800" cy="452592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46" name="Google Shape;46;p76"/>
          <p:cNvSpPr txBox="1">
            <a:spLocks noGrp="1"/>
          </p:cNvSpPr>
          <p:nvPr>
            <p:ph type="body" idx="2"/>
          </p:nvPr>
        </p:nvSpPr>
        <p:spPr>
          <a:xfrm>
            <a:off x="4674240" y="1600200"/>
            <a:ext cx="40158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
        <p:nvSpPr>
          <p:cNvPr id="47" name="Google Shape;47;p76"/>
          <p:cNvSpPr txBox="1">
            <a:spLocks noGrp="1"/>
          </p:cNvSpPr>
          <p:nvPr>
            <p:ph type="body" idx="3"/>
          </p:nvPr>
        </p:nvSpPr>
        <p:spPr>
          <a:xfrm>
            <a:off x="4674240" y="3964320"/>
            <a:ext cx="4015800" cy="215856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a:lvl1pPr>
            <a:lvl2pPr marL="914400" lvl="1" indent="-228600">
              <a:spcBef>
                <a:spcPts val="0"/>
              </a:spcBef>
              <a:spcAft>
                <a:spcPts val="0"/>
              </a:spcAft>
              <a:buSzPts val="1400"/>
              <a:buNone/>
              <a:defRPr/>
            </a:lvl2pPr>
            <a:lvl3pPr marL="1371600" lvl="2" indent="-228600">
              <a:spcBef>
                <a:spcPts val="0"/>
              </a:spcBef>
              <a:spcAft>
                <a:spcPts val="0"/>
              </a:spcAft>
              <a:buSzPts val="1400"/>
              <a:buNone/>
              <a:defRPr/>
            </a:lvl3pPr>
            <a:lvl4pPr marL="1828800" lvl="3" indent="-228600">
              <a:spcBef>
                <a:spcPts val="0"/>
              </a:spcBef>
              <a:spcAft>
                <a:spcPts val="0"/>
              </a:spcAft>
              <a:buSzPts val="1400"/>
              <a:buNone/>
              <a:defRPr/>
            </a:lvl4pPr>
            <a:lvl5pPr marL="2286000" lvl="4" indent="-228600">
              <a:spcBef>
                <a:spcPts val="0"/>
              </a:spcBef>
              <a:spcAft>
                <a:spcPts val="0"/>
              </a:spcAft>
              <a:buSzPts val="1400"/>
              <a:buNone/>
              <a:defRPr/>
            </a:lvl5pPr>
            <a:lvl6pPr marL="2743200" lvl="5" indent="-228600">
              <a:spcBef>
                <a:spcPts val="0"/>
              </a:spcBef>
              <a:spcAft>
                <a:spcPts val="0"/>
              </a:spcAft>
              <a:buSzPts val="1400"/>
              <a:buNone/>
              <a:defRPr/>
            </a:lvl6pPr>
            <a:lvl7pPr marL="3200400" lvl="6" indent="-228600">
              <a:spcBef>
                <a:spcPts val="0"/>
              </a:spcBef>
              <a:spcAft>
                <a:spcPts val="0"/>
              </a:spcAft>
              <a:buSzPts val="1400"/>
              <a:buNone/>
              <a:defRPr/>
            </a:lvl7pPr>
            <a:lvl8pPr marL="3657600" lvl="7" indent="-228600">
              <a:spcBef>
                <a:spcPts val="0"/>
              </a:spcBef>
              <a:spcAft>
                <a:spcPts val="0"/>
              </a:spcAft>
              <a:buSzPts val="1400"/>
              <a:buNone/>
              <a:defRPr/>
            </a:lvl8pPr>
            <a:lvl9pPr marL="4114800" lvl="8" indent="-228600">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theme" Target="../theme/theme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
        <p:cNvGrpSpPr/>
        <p:nvPr/>
      </p:nvGrpSpPr>
      <p:grpSpPr>
        <a:xfrm>
          <a:off x="0" y="0"/>
          <a:ext cx="0" cy="0"/>
          <a:chOff x="0" y="0"/>
          <a:chExt cx="0" cy="0"/>
        </a:xfrm>
      </p:grpSpPr>
      <p:sp>
        <p:nvSpPr>
          <p:cNvPr id="11" name="Google Shape;11;p67"/>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noAutofit/>
          </a:bodyPr>
          <a:lstStyle>
            <a:lvl1pPr lvl="0">
              <a:spcBef>
                <a:spcPts val="0"/>
              </a:spcBef>
              <a:spcAft>
                <a:spcPts val="0"/>
              </a:spcAft>
              <a:buSzPts val="1400"/>
              <a:buNone/>
              <a:defRPr sz="1800"/>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67"/>
          <p:cNvSpPr txBox="1">
            <a:spLocks noGrp="1"/>
          </p:cNvSpPr>
          <p:nvPr>
            <p:ph type="body" idx="1"/>
          </p:nvPr>
        </p:nvSpPr>
        <p:spPr>
          <a:xfrm>
            <a:off x="457200" y="1600200"/>
            <a:ext cx="8229600" cy="4525920"/>
          </a:xfrm>
          <a:prstGeom prst="rect">
            <a:avLst/>
          </a:prstGeom>
          <a:noFill/>
          <a:ln>
            <a:noFill/>
          </a:ln>
        </p:spPr>
        <p:txBody>
          <a:bodyPr spcFirstLastPara="1" wrap="square" lIns="90000" tIns="46800" rIns="90000" bIns="46800" anchor="t" anchorCtr="0">
            <a:normAutofit/>
          </a:bodyPr>
          <a:lstStyle>
            <a:lvl1pPr marL="457200" lvl="0" indent="-228600">
              <a:spcBef>
                <a:spcPts val="0"/>
              </a:spcBef>
              <a:spcAft>
                <a:spcPts val="0"/>
              </a:spcAft>
              <a:buSzPts val="1400"/>
              <a:buNone/>
              <a:defRPr sz="1800"/>
            </a:lvl1pPr>
            <a:lvl2pPr marL="914400" lvl="1" indent="-228600">
              <a:spcBef>
                <a:spcPts val="0"/>
              </a:spcBef>
              <a:spcAft>
                <a:spcPts val="0"/>
              </a:spcAft>
              <a:buSzPts val="1400"/>
              <a:buNone/>
              <a:defRPr sz="1800"/>
            </a:lvl2pPr>
            <a:lvl3pPr marL="1371600" lvl="2" indent="-228600">
              <a:spcBef>
                <a:spcPts val="0"/>
              </a:spcBef>
              <a:spcAft>
                <a:spcPts val="0"/>
              </a:spcAft>
              <a:buSzPts val="1400"/>
              <a:buNone/>
              <a:defRPr sz="1800"/>
            </a:lvl3pPr>
            <a:lvl4pPr marL="1828800" lvl="3" indent="-228600">
              <a:spcBef>
                <a:spcPts val="0"/>
              </a:spcBef>
              <a:spcAft>
                <a:spcPts val="0"/>
              </a:spcAft>
              <a:buSzPts val="1400"/>
              <a:buNone/>
              <a:defRPr sz="1800"/>
            </a:lvl4pPr>
            <a:lvl5pPr marL="2286000" lvl="4" indent="-228600">
              <a:spcBef>
                <a:spcPts val="0"/>
              </a:spcBef>
              <a:spcAft>
                <a:spcPts val="0"/>
              </a:spcAft>
              <a:buSzPts val="1400"/>
              <a:buNone/>
              <a:defRPr sz="1800"/>
            </a:lvl5pPr>
            <a:lvl6pPr marL="2743200" lvl="5" indent="-228600">
              <a:spcBef>
                <a:spcPts val="0"/>
              </a:spcBef>
              <a:spcAft>
                <a:spcPts val="0"/>
              </a:spcAft>
              <a:buSzPts val="1400"/>
              <a:buNone/>
              <a:defRPr sz="1800"/>
            </a:lvl6pPr>
            <a:lvl7pPr marL="3200400" lvl="6" indent="-228600">
              <a:spcBef>
                <a:spcPts val="0"/>
              </a:spcBef>
              <a:spcAft>
                <a:spcPts val="0"/>
              </a:spcAft>
              <a:buSzPts val="1400"/>
              <a:buNone/>
              <a:defRPr sz="1800"/>
            </a:lvl7pPr>
            <a:lvl8pPr marL="3657600" lvl="7" indent="-228600">
              <a:spcBef>
                <a:spcPts val="0"/>
              </a:spcBef>
              <a:spcAft>
                <a:spcPts val="0"/>
              </a:spcAft>
              <a:buSzPts val="1400"/>
              <a:buNone/>
              <a:defRPr sz="1800"/>
            </a:lvl8pPr>
            <a:lvl9pPr marL="4114800" lvl="8" indent="-228600">
              <a:spcBef>
                <a:spcPts val="0"/>
              </a:spcBef>
              <a:spcAft>
                <a:spcPts val="0"/>
              </a:spcAft>
              <a:buSzPts val="1400"/>
              <a:buNone/>
              <a:defRPr sz="1800"/>
            </a:lvl9pPr>
          </a:lstStyle>
          <a:p>
            <a:endParaRPr/>
          </a:p>
        </p:txBody>
      </p:sp>
      <p:sp>
        <p:nvSpPr>
          <p:cNvPr id="13" name="Google Shape;13;p67"/>
          <p:cNvSpPr txBox="1">
            <a:spLocks noGrp="1"/>
          </p:cNvSpPr>
          <p:nvPr>
            <p:ph type="dt" idx="10"/>
          </p:nvPr>
        </p:nvSpPr>
        <p:spPr>
          <a:xfrm>
            <a:off x="456840" y="6244920"/>
            <a:ext cx="2133720" cy="476280"/>
          </a:xfrm>
          <a:prstGeom prst="rect">
            <a:avLst/>
          </a:prstGeom>
          <a:noFill/>
          <a:ln>
            <a:noFill/>
          </a:ln>
        </p:spPr>
        <p:txBody>
          <a:bodyPr spcFirstLastPara="1" wrap="square" lIns="90000" tIns="46800" rIns="90000" bIns="46800" anchor="t"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67"/>
          <p:cNvSpPr txBox="1">
            <a:spLocks noGrp="1"/>
          </p:cNvSpPr>
          <p:nvPr>
            <p:ph type="ftr" idx="11"/>
          </p:nvPr>
        </p:nvSpPr>
        <p:spPr>
          <a:xfrm>
            <a:off x="3124080" y="6244920"/>
            <a:ext cx="2895840" cy="476280"/>
          </a:xfrm>
          <a:prstGeom prst="rect">
            <a:avLst/>
          </a:prstGeom>
          <a:noFill/>
          <a:ln>
            <a:noFill/>
          </a:ln>
        </p:spPr>
        <p:txBody>
          <a:bodyPr spcFirstLastPara="1" wrap="square" lIns="90000" tIns="46800" rIns="90000" bIns="46800" anchor="t"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5" name="Google Shape;15;p67"/>
          <p:cNvSpPr txBox="1">
            <a:spLocks noGrp="1"/>
          </p:cNvSpPr>
          <p:nvPr>
            <p:ph type="sldNum" idx="12"/>
          </p:nvPr>
        </p:nvSpPr>
        <p:spPr>
          <a:xfrm>
            <a:off x="6552720" y="6244920"/>
            <a:ext cx="2133720" cy="476280"/>
          </a:xfrm>
          <a:prstGeom prst="rect">
            <a:avLst/>
          </a:prstGeom>
          <a:noFill/>
          <a:ln>
            <a:noFill/>
          </a:ln>
        </p:spPr>
        <p:txBody>
          <a:bodyPr spcFirstLastPara="1" wrap="square" lIns="90000" tIns="46800" rIns="90000" bIns="46800" anchor="t" anchorCtr="0">
            <a:noAutofit/>
          </a:bodyPr>
          <a:lstStyle>
            <a:lvl1pPr marL="0" marR="0" lvl="0" indent="0" algn="r" rtl="0">
              <a:spcBef>
                <a:spcPts val="0"/>
              </a:spcBef>
              <a:buNone/>
              <a:defRPr sz="1400" b="0" i="0" u="none" strike="noStrike" cap="none">
                <a:solidFill>
                  <a:srgbClr val="000000"/>
                </a:solidFill>
                <a:latin typeface="Arial"/>
                <a:ea typeface="Arial"/>
                <a:cs typeface="Arial"/>
                <a:sym typeface="Arial"/>
              </a:defRPr>
            </a:lvl1pPr>
            <a:lvl2pPr marL="0" marR="0" lvl="1" indent="0" algn="r" rtl="0">
              <a:spcBef>
                <a:spcPts val="0"/>
              </a:spcBef>
              <a:buNone/>
              <a:defRPr sz="1400" b="0" i="0" u="none" strike="noStrike" cap="none">
                <a:solidFill>
                  <a:srgbClr val="000000"/>
                </a:solidFill>
                <a:latin typeface="Arial"/>
                <a:ea typeface="Arial"/>
                <a:cs typeface="Arial"/>
                <a:sym typeface="Arial"/>
              </a:defRPr>
            </a:lvl2pPr>
            <a:lvl3pPr marL="0" marR="0" lvl="2" indent="0" algn="r" rtl="0">
              <a:spcBef>
                <a:spcPts val="0"/>
              </a:spcBef>
              <a:buNone/>
              <a:defRPr sz="1400" b="0" i="0" u="none" strike="noStrike" cap="none">
                <a:solidFill>
                  <a:srgbClr val="000000"/>
                </a:solidFill>
                <a:latin typeface="Arial"/>
                <a:ea typeface="Arial"/>
                <a:cs typeface="Arial"/>
                <a:sym typeface="Arial"/>
              </a:defRPr>
            </a:lvl3pPr>
            <a:lvl4pPr marL="0" marR="0" lvl="3" indent="0" algn="r" rtl="0">
              <a:spcBef>
                <a:spcPts val="0"/>
              </a:spcBef>
              <a:buNone/>
              <a:defRPr sz="1400" b="0" i="0" u="none" strike="noStrike" cap="none">
                <a:solidFill>
                  <a:srgbClr val="000000"/>
                </a:solidFill>
                <a:latin typeface="Arial"/>
                <a:ea typeface="Arial"/>
                <a:cs typeface="Arial"/>
                <a:sym typeface="Arial"/>
              </a:defRPr>
            </a:lvl4pPr>
            <a:lvl5pPr marL="0" marR="0" lvl="4" indent="0" algn="r" rtl="0">
              <a:spcBef>
                <a:spcPts val="0"/>
              </a:spcBef>
              <a:buNone/>
              <a:defRPr sz="1400" b="0" i="0" u="none" strike="noStrike" cap="none">
                <a:solidFill>
                  <a:srgbClr val="000000"/>
                </a:solidFill>
                <a:latin typeface="Arial"/>
                <a:ea typeface="Arial"/>
                <a:cs typeface="Arial"/>
                <a:sym typeface="Arial"/>
              </a:defRPr>
            </a:lvl5pPr>
            <a:lvl6pPr marL="0" marR="0" lvl="5" indent="0" algn="r" rtl="0">
              <a:spcBef>
                <a:spcPts val="0"/>
              </a:spcBef>
              <a:buNone/>
              <a:defRPr sz="1400" b="0" i="0" u="none" strike="noStrike" cap="none">
                <a:solidFill>
                  <a:srgbClr val="000000"/>
                </a:solidFill>
                <a:latin typeface="Arial"/>
                <a:ea typeface="Arial"/>
                <a:cs typeface="Arial"/>
                <a:sym typeface="Arial"/>
              </a:defRPr>
            </a:lvl6pPr>
            <a:lvl7pPr marL="0" marR="0" lvl="6" indent="0" algn="r" rtl="0">
              <a:spcBef>
                <a:spcPts val="0"/>
              </a:spcBef>
              <a:buNone/>
              <a:defRPr sz="1400" b="0" i="0" u="none" strike="noStrike" cap="none">
                <a:solidFill>
                  <a:srgbClr val="000000"/>
                </a:solidFill>
                <a:latin typeface="Arial"/>
                <a:ea typeface="Arial"/>
                <a:cs typeface="Arial"/>
                <a:sym typeface="Arial"/>
              </a:defRPr>
            </a:lvl7pPr>
            <a:lvl8pPr marL="0" marR="0" lvl="7" indent="0" algn="r" rtl="0">
              <a:spcBef>
                <a:spcPts val="0"/>
              </a:spcBef>
              <a:buNone/>
              <a:defRPr sz="1400" b="0" i="0" u="none" strike="noStrike" cap="none">
                <a:solidFill>
                  <a:srgbClr val="000000"/>
                </a:solidFill>
                <a:latin typeface="Arial"/>
                <a:ea typeface="Arial"/>
                <a:cs typeface="Arial"/>
                <a:sym typeface="Arial"/>
              </a:defRPr>
            </a:lvl8pPr>
            <a:lvl9pPr marL="0" marR="0" lvl="8" indent="0" algn="r" rtl="0">
              <a:spcBef>
                <a:spcPts val="0"/>
              </a:spcBef>
              <a:buNone/>
              <a:defRPr sz="14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 /><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 /><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14.xml" /><Relationship Id="rId1" Type="http://schemas.openxmlformats.org/officeDocument/2006/relationships/slideLayout" Target="../slideLayouts/slideLayout1.xml" /></Relationships>
</file>

<file path=ppt/slides/_rels/slide15.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15.xml" /><Relationship Id="rId1" Type="http://schemas.openxmlformats.org/officeDocument/2006/relationships/slideLayout" Target="../slideLayouts/slideLayout1.xml" /></Relationships>
</file>

<file path=ppt/slides/_rels/slide16.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16.xml" /><Relationship Id="rId1" Type="http://schemas.openxmlformats.org/officeDocument/2006/relationships/slideLayout" Target="../slideLayouts/slideLayout1.xml" /><Relationship Id="rId4" Type="http://schemas.openxmlformats.org/officeDocument/2006/relationships/image" Target="../media/image10.png" /></Relationships>
</file>

<file path=ppt/slides/_rels/slide17.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17.xml" /><Relationship Id="rId1" Type="http://schemas.openxmlformats.org/officeDocument/2006/relationships/slideLayout" Target="../slideLayouts/slideLayout1.xml" /></Relationships>
</file>

<file path=ppt/slides/_rels/slide18.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notesSlide" Target="../notesSlides/notesSlide18.xml" /><Relationship Id="rId1" Type="http://schemas.openxmlformats.org/officeDocument/2006/relationships/slideLayout" Target="../slideLayouts/slideLayout1.xml" /></Relationships>
</file>

<file path=ppt/slides/_rels/slide19.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19.xml"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1.xml" /></Relationships>
</file>

<file path=ppt/slides/_rels/slide20.xml.rels><?xml version="1.0" encoding="UTF-8" standalone="yes"?>
<Relationships xmlns="http://schemas.openxmlformats.org/package/2006/relationships"><Relationship Id="rId3" Type="http://schemas.openxmlformats.org/officeDocument/2006/relationships/image" Target="../media/image14.png" /><Relationship Id="rId2" Type="http://schemas.openxmlformats.org/officeDocument/2006/relationships/notesSlide" Target="../notesSlides/notesSlide20.xml" /><Relationship Id="rId1" Type="http://schemas.openxmlformats.org/officeDocument/2006/relationships/slideLayout" Target="../slideLayouts/slideLayout1.xml" /></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 /><Relationship Id="rId1" Type="http://schemas.openxmlformats.org/officeDocument/2006/relationships/slideLayout" Target="../slideLayouts/slideLayout1.xml" /></Relationships>
</file>

<file path=ppt/slides/_rels/slide22.xml.rels><?xml version="1.0" encoding="UTF-8" standalone="yes"?>
<Relationships xmlns="http://schemas.openxmlformats.org/package/2006/relationships"><Relationship Id="rId3" Type="http://schemas.openxmlformats.org/officeDocument/2006/relationships/image" Target="../media/image15.png" /><Relationship Id="rId2" Type="http://schemas.openxmlformats.org/officeDocument/2006/relationships/notesSlide" Target="../notesSlides/notesSlide22.xml" /><Relationship Id="rId1" Type="http://schemas.openxmlformats.org/officeDocument/2006/relationships/slideLayout" Target="../slideLayouts/slideLayout1.xml" /><Relationship Id="rId4" Type="http://schemas.openxmlformats.org/officeDocument/2006/relationships/image" Target="../media/image16.jpg" /></Relationships>
</file>

<file path=ppt/slides/_rels/slide23.xml.rels><?xml version="1.0" encoding="UTF-8" standalone="yes"?>
<Relationships xmlns="http://schemas.openxmlformats.org/package/2006/relationships"><Relationship Id="rId3" Type="http://schemas.openxmlformats.org/officeDocument/2006/relationships/image" Target="../media/image17.jpg" /><Relationship Id="rId2" Type="http://schemas.openxmlformats.org/officeDocument/2006/relationships/notesSlide" Target="../notesSlides/notesSlide23.xml" /><Relationship Id="rId1" Type="http://schemas.openxmlformats.org/officeDocument/2006/relationships/slideLayout" Target="../slideLayouts/slideLayout1.xml" /><Relationship Id="rId4" Type="http://schemas.openxmlformats.org/officeDocument/2006/relationships/image" Target="../media/image18.jpg" /></Relationships>
</file>

<file path=ppt/slides/_rels/slide24.xml.rels><?xml version="1.0" encoding="UTF-8" standalone="yes"?>
<Relationships xmlns="http://schemas.openxmlformats.org/package/2006/relationships"><Relationship Id="rId3" Type="http://schemas.openxmlformats.org/officeDocument/2006/relationships/image" Target="../media/image19.jpg" /><Relationship Id="rId2" Type="http://schemas.openxmlformats.org/officeDocument/2006/relationships/notesSlide" Target="../notesSlides/notesSlide24.xml" /><Relationship Id="rId1" Type="http://schemas.openxmlformats.org/officeDocument/2006/relationships/slideLayout" Target="../slideLayouts/slideLayout1.xml" /></Relationships>
</file>

<file path=ppt/slides/_rels/slide25.xml.rels><?xml version="1.0" encoding="UTF-8" standalone="yes"?>
<Relationships xmlns="http://schemas.openxmlformats.org/package/2006/relationships"><Relationship Id="rId3" Type="http://schemas.openxmlformats.org/officeDocument/2006/relationships/image" Target="../media/image20.png" /><Relationship Id="rId2" Type="http://schemas.openxmlformats.org/officeDocument/2006/relationships/notesSlide" Target="../notesSlides/notesSlide25.xml" /><Relationship Id="rId1" Type="http://schemas.openxmlformats.org/officeDocument/2006/relationships/slideLayout" Target="../slideLayouts/slideLayout1.xml" /><Relationship Id="rId4" Type="http://schemas.openxmlformats.org/officeDocument/2006/relationships/image" Target="../media/image21.jpg" /></Relationships>
</file>

<file path=ppt/slides/_rels/slide26.xml.rels><?xml version="1.0" encoding="UTF-8" standalone="yes"?>
<Relationships xmlns="http://schemas.openxmlformats.org/package/2006/relationships"><Relationship Id="rId3" Type="http://schemas.openxmlformats.org/officeDocument/2006/relationships/image" Target="../media/image22.png" /><Relationship Id="rId2" Type="http://schemas.openxmlformats.org/officeDocument/2006/relationships/notesSlide" Target="../notesSlides/notesSlide26.xml" /><Relationship Id="rId1" Type="http://schemas.openxmlformats.org/officeDocument/2006/relationships/slideLayout" Target="../slideLayouts/slideLayout1.xml" /><Relationship Id="rId5" Type="http://schemas.openxmlformats.org/officeDocument/2006/relationships/image" Target="../media/image24.png" /><Relationship Id="rId4" Type="http://schemas.openxmlformats.org/officeDocument/2006/relationships/image" Target="../media/image23.jpg" /></Relationships>
</file>

<file path=ppt/slides/_rels/slide27.xml.rels><?xml version="1.0" encoding="UTF-8" standalone="yes"?>
<Relationships xmlns="http://schemas.openxmlformats.org/package/2006/relationships"><Relationship Id="rId3" Type="http://schemas.openxmlformats.org/officeDocument/2006/relationships/image" Target="../media/image25.jpg" /><Relationship Id="rId2" Type="http://schemas.openxmlformats.org/officeDocument/2006/relationships/notesSlide" Target="../notesSlides/notesSlide27.xml" /><Relationship Id="rId1" Type="http://schemas.openxmlformats.org/officeDocument/2006/relationships/slideLayout" Target="../slideLayouts/slideLayout1.xml" /><Relationship Id="rId4" Type="http://schemas.openxmlformats.org/officeDocument/2006/relationships/image" Target="../media/image26.jpg" /></Relationships>
</file>

<file path=ppt/slides/_rels/slide28.xml.rels><?xml version="1.0" encoding="UTF-8" standalone="yes"?>
<Relationships xmlns="http://schemas.openxmlformats.org/package/2006/relationships"><Relationship Id="rId3" Type="http://schemas.openxmlformats.org/officeDocument/2006/relationships/image" Target="../media/image27.png" /><Relationship Id="rId2" Type="http://schemas.openxmlformats.org/officeDocument/2006/relationships/notesSlide" Target="../notesSlides/notesSlide28.xml" /><Relationship Id="rId1" Type="http://schemas.openxmlformats.org/officeDocument/2006/relationships/slideLayout" Target="../slideLayouts/slideLayout1.xml" /><Relationship Id="rId4" Type="http://schemas.openxmlformats.org/officeDocument/2006/relationships/image" Target="../media/image28.png" /></Relationships>
</file>

<file path=ppt/slides/_rels/slide29.xml.rels><?xml version="1.0" encoding="UTF-8" standalone="yes"?>
<Relationships xmlns="http://schemas.openxmlformats.org/package/2006/relationships"><Relationship Id="rId3" Type="http://schemas.openxmlformats.org/officeDocument/2006/relationships/image" Target="../media/image29.png" /><Relationship Id="rId2" Type="http://schemas.openxmlformats.org/officeDocument/2006/relationships/notesSlide" Target="../notesSlides/notesSlide29.xml" /><Relationship Id="rId1" Type="http://schemas.openxmlformats.org/officeDocument/2006/relationships/slideLayout" Target="../slideLayouts/slideLayout1.xml" /><Relationship Id="rId4" Type="http://schemas.openxmlformats.org/officeDocument/2006/relationships/image" Target="../media/image30.png" /></Relationships>
</file>

<file path=ppt/slides/_rels/slide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30.xml.rels><?xml version="1.0" encoding="UTF-8" standalone="yes"?>
<Relationships xmlns="http://schemas.openxmlformats.org/package/2006/relationships"><Relationship Id="rId3" Type="http://schemas.openxmlformats.org/officeDocument/2006/relationships/image" Target="../media/image31.jpg" /><Relationship Id="rId2" Type="http://schemas.openxmlformats.org/officeDocument/2006/relationships/notesSlide" Target="../notesSlides/notesSlide30.xml" /><Relationship Id="rId1" Type="http://schemas.openxmlformats.org/officeDocument/2006/relationships/slideLayout" Target="../slideLayouts/slideLayout1.xml" /><Relationship Id="rId4" Type="http://schemas.openxmlformats.org/officeDocument/2006/relationships/image" Target="../media/image32.png" /></Relationships>
</file>

<file path=ppt/slides/_rels/slide31.xml.rels><?xml version="1.0" encoding="UTF-8" standalone="yes"?>
<Relationships xmlns="http://schemas.openxmlformats.org/package/2006/relationships"><Relationship Id="rId3" Type="http://schemas.openxmlformats.org/officeDocument/2006/relationships/image" Target="../media/image33.jpg" /><Relationship Id="rId2" Type="http://schemas.openxmlformats.org/officeDocument/2006/relationships/notesSlide" Target="../notesSlides/notesSlide31.xml" /><Relationship Id="rId1" Type="http://schemas.openxmlformats.org/officeDocument/2006/relationships/slideLayout" Target="../slideLayouts/slideLayout2.xml" /></Relationships>
</file>

<file path=ppt/slides/_rels/slide32.xml.rels><?xml version="1.0" encoding="UTF-8" standalone="yes"?>
<Relationships xmlns="http://schemas.openxmlformats.org/package/2006/relationships"><Relationship Id="rId3" Type="http://schemas.openxmlformats.org/officeDocument/2006/relationships/image" Target="../media/image34.png" /><Relationship Id="rId2" Type="http://schemas.openxmlformats.org/officeDocument/2006/relationships/notesSlide" Target="../notesSlides/notesSlide32.xml" /><Relationship Id="rId1" Type="http://schemas.openxmlformats.org/officeDocument/2006/relationships/slideLayout" Target="../slideLayouts/slideLayout3.xml" /></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 /><Relationship Id="rId1" Type="http://schemas.openxmlformats.org/officeDocument/2006/relationships/slideLayout" Target="../slideLayouts/slideLayout4.xml" /></Relationships>
</file>

<file path=ppt/slides/_rels/slide34.xml.rels><?xml version="1.0" encoding="UTF-8" standalone="yes"?>
<Relationships xmlns="http://schemas.openxmlformats.org/package/2006/relationships"><Relationship Id="rId3" Type="http://schemas.openxmlformats.org/officeDocument/2006/relationships/image" Target="../media/image35.png" /><Relationship Id="rId2" Type="http://schemas.openxmlformats.org/officeDocument/2006/relationships/notesSlide" Target="../notesSlides/notesSlide34.xml" /><Relationship Id="rId1" Type="http://schemas.openxmlformats.org/officeDocument/2006/relationships/slideLayout" Target="../slideLayouts/slideLayout4.xml" /></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 /><Relationship Id="rId1" Type="http://schemas.openxmlformats.org/officeDocument/2006/relationships/slideLayout" Target="../slideLayouts/slideLayout4.xml" /></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 /><Relationship Id="rId1" Type="http://schemas.openxmlformats.org/officeDocument/2006/relationships/slideLayout" Target="../slideLayouts/slideLayout1.xml" /></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 /><Relationship Id="rId1" Type="http://schemas.openxmlformats.org/officeDocument/2006/relationships/slideLayout" Target="../slideLayouts/slideLayout1.xml" /></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 /><Relationship Id="rId1" Type="http://schemas.openxmlformats.org/officeDocument/2006/relationships/slideLayout" Target="../slideLayouts/slideLayout1.xml" /></Relationships>
</file>

<file path=ppt/slides/_rels/slide39.xml.rels><?xml version="1.0" encoding="UTF-8" standalone="yes"?>
<Relationships xmlns="http://schemas.openxmlformats.org/package/2006/relationships"><Relationship Id="rId3" Type="http://schemas.openxmlformats.org/officeDocument/2006/relationships/image" Target="../media/image36.png" /><Relationship Id="rId2" Type="http://schemas.openxmlformats.org/officeDocument/2006/relationships/notesSlide" Target="../notesSlides/notesSlide39.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40.xml.rels><?xml version="1.0" encoding="UTF-8" standalone="yes"?>
<Relationships xmlns="http://schemas.openxmlformats.org/package/2006/relationships"><Relationship Id="rId3" Type="http://schemas.openxmlformats.org/officeDocument/2006/relationships/image" Target="../media/image37.png" /><Relationship Id="rId2" Type="http://schemas.openxmlformats.org/officeDocument/2006/relationships/notesSlide" Target="../notesSlides/notesSlide40.xml" /><Relationship Id="rId1" Type="http://schemas.openxmlformats.org/officeDocument/2006/relationships/slideLayout" Target="../slideLayouts/slideLayout1.xml" /></Relationships>
</file>

<file path=ppt/slides/_rels/slide41.xml.rels><?xml version="1.0" encoding="UTF-8" standalone="yes"?>
<Relationships xmlns="http://schemas.openxmlformats.org/package/2006/relationships"><Relationship Id="rId3" Type="http://schemas.openxmlformats.org/officeDocument/2006/relationships/image" Target="../media/image38.jpg" /><Relationship Id="rId2" Type="http://schemas.openxmlformats.org/officeDocument/2006/relationships/notesSlide" Target="../notesSlides/notesSlide41.xml" /><Relationship Id="rId1" Type="http://schemas.openxmlformats.org/officeDocument/2006/relationships/slideLayout" Target="../slideLayouts/slideLayout1.xml" /></Relationships>
</file>

<file path=ppt/slides/_rels/slide42.xml.rels><?xml version="1.0" encoding="UTF-8" standalone="yes"?>
<Relationships xmlns="http://schemas.openxmlformats.org/package/2006/relationships"><Relationship Id="rId3" Type="http://schemas.openxmlformats.org/officeDocument/2006/relationships/image" Target="../media/image39.png" /><Relationship Id="rId2" Type="http://schemas.openxmlformats.org/officeDocument/2006/relationships/notesSlide" Target="../notesSlides/notesSlide42.xml" /><Relationship Id="rId1" Type="http://schemas.openxmlformats.org/officeDocument/2006/relationships/slideLayout" Target="../slideLayouts/slideLayout1.xml" /><Relationship Id="rId4" Type="http://schemas.openxmlformats.org/officeDocument/2006/relationships/image" Target="../media/image40.jpg" /></Relationships>
</file>

<file path=ppt/slides/_rels/slide43.xml.rels><?xml version="1.0" encoding="UTF-8" standalone="yes"?>
<Relationships xmlns="http://schemas.openxmlformats.org/package/2006/relationships"><Relationship Id="rId3" Type="http://schemas.openxmlformats.org/officeDocument/2006/relationships/image" Target="../media/image41.jpg" /><Relationship Id="rId2" Type="http://schemas.openxmlformats.org/officeDocument/2006/relationships/notesSlide" Target="../notesSlides/notesSlide43.xml" /><Relationship Id="rId1" Type="http://schemas.openxmlformats.org/officeDocument/2006/relationships/slideLayout" Target="../slideLayouts/slideLayout1.xml" /></Relationships>
</file>

<file path=ppt/slides/_rels/slide44.xml.rels><?xml version="1.0" encoding="UTF-8" standalone="yes"?>
<Relationships xmlns="http://schemas.openxmlformats.org/package/2006/relationships"><Relationship Id="rId3" Type="http://schemas.openxmlformats.org/officeDocument/2006/relationships/image" Target="../media/image42.png" /><Relationship Id="rId2" Type="http://schemas.openxmlformats.org/officeDocument/2006/relationships/notesSlide" Target="../notesSlides/notesSlide44.xml" /><Relationship Id="rId1" Type="http://schemas.openxmlformats.org/officeDocument/2006/relationships/slideLayout" Target="../slideLayouts/slideLayout1.xml" /><Relationship Id="rId4" Type="http://schemas.openxmlformats.org/officeDocument/2006/relationships/image" Target="../media/image43.jpg" /></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 /><Relationship Id="rId1" Type="http://schemas.openxmlformats.org/officeDocument/2006/relationships/slideLayout" Target="../slideLayouts/slideLayout1.xml" /></Relationships>
</file>

<file path=ppt/slides/_rels/slide46.xml.rels><?xml version="1.0" encoding="UTF-8" standalone="yes"?>
<Relationships xmlns="http://schemas.openxmlformats.org/package/2006/relationships"><Relationship Id="rId3" Type="http://schemas.openxmlformats.org/officeDocument/2006/relationships/image" Target="../media/image44.png" /><Relationship Id="rId2" Type="http://schemas.openxmlformats.org/officeDocument/2006/relationships/notesSlide" Target="../notesSlides/notesSlide46.xml" /><Relationship Id="rId1" Type="http://schemas.openxmlformats.org/officeDocument/2006/relationships/slideLayout" Target="../slideLayouts/slideLayout1.xml" /></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 /><Relationship Id="rId1" Type="http://schemas.openxmlformats.org/officeDocument/2006/relationships/slideLayout" Target="../slideLayouts/slideLayout1.xml" /></Relationships>
</file>

<file path=ppt/slides/_rels/slide48.xml.rels><?xml version="1.0" encoding="UTF-8" standalone="yes"?>
<Relationships xmlns="http://schemas.openxmlformats.org/package/2006/relationships"><Relationship Id="rId3" Type="http://schemas.openxmlformats.org/officeDocument/2006/relationships/image" Target="../media/image45.png" /><Relationship Id="rId2" Type="http://schemas.openxmlformats.org/officeDocument/2006/relationships/notesSlide" Target="../notesSlides/notesSlide48.xml" /><Relationship Id="rId1" Type="http://schemas.openxmlformats.org/officeDocument/2006/relationships/slideLayout" Target="../slideLayouts/slideLayout1.xml" /></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5.xml" /><Relationship Id="rId1" Type="http://schemas.openxmlformats.org/officeDocument/2006/relationships/slideLayout" Target="../slideLayouts/slideLayout1.xml" /><Relationship Id="rId4" Type="http://schemas.openxmlformats.org/officeDocument/2006/relationships/image" Target="../media/image4.png" /></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 /><Relationship Id="rId1" Type="http://schemas.openxmlformats.org/officeDocument/2006/relationships/slideLayout" Target="../slideLayouts/slideLayout1.xml" /></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 /><Relationship Id="rId1" Type="http://schemas.openxmlformats.org/officeDocument/2006/relationships/slideLayout" Target="../slideLayouts/slideLayout1.xml" /></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 /><Relationship Id="rId1" Type="http://schemas.openxmlformats.org/officeDocument/2006/relationships/slideLayout" Target="../slideLayouts/slideLayout1.xml" /></Relationships>
</file>

<file path=ppt/slides/_rels/slide53.xml.rels><?xml version="1.0" encoding="UTF-8" standalone="yes"?>
<Relationships xmlns="http://schemas.openxmlformats.org/package/2006/relationships"><Relationship Id="rId3" Type="http://schemas.openxmlformats.org/officeDocument/2006/relationships/image" Target="../media/image46.png" /><Relationship Id="rId2" Type="http://schemas.openxmlformats.org/officeDocument/2006/relationships/notesSlide" Target="../notesSlides/notesSlide53.xml" /><Relationship Id="rId1" Type="http://schemas.openxmlformats.org/officeDocument/2006/relationships/slideLayout" Target="../slideLayouts/slideLayout2.xml" /></Relationships>
</file>

<file path=ppt/slides/_rels/slide54.xml.rels><?xml version="1.0" encoding="UTF-8" standalone="yes"?>
<Relationships xmlns="http://schemas.openxmlformats.org/package/2006/relationships"><Relationship Id="rId3" Type="http://schemas.openxmlformats.org/officeDocument/2006/relationships/image" Target="../media/image47.jpg" /><Relationship Id="rId2" Type="http://schemas.openxmlformats.org/officeDocument/2006/relationships/notesSlide" Target="../notesSlides/notesSlide54.xml" /><Relationship Id="rId1" Type="http://schemas.openxmlformats.org/officeDocument/2006/relationships/slideLayout" Target="../slideLayouts/slideLayout2.xml" /></Relationships>
</file>

<file path=ppt/slides/_rels/slide55.xml.rels><?xml version="1.0" encoding="UTF-8" standalone="yes"?>
<Relationships xmlns="http://schemas.openxmlformats.org/package/2006/relationships"><Relationship Id="rId3" Type="http://schemas.openxmlformats.org/officeDocument/2006/relationships/image" Target="../media/image48.jpg" /><Relationship Id="rId2" Type="http://schemas.openxmlformats.org/officeDocument/2006/relationships/notesSlide" Target="../notesSlides/notesSlide55.xml" /><Relationship Id="rId1" Type="http://schemas.openxmlformats.org/officeDocument/2006/relationships/slideLayout" Target="../slideLayouts/slideLayout2.xml" /></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 /><Relationship Id="rId1" Type="http://schemas.openxmlformats.org/officeDocument/2006/relationships/slideLayout" Target="../slideLayouts/slideLayout1.xml" /></Relationships>
</file>

<file path=ppt/slides/_rels/slide57.xml.rels><?xml version="1.0" encoding="UTF-8" standalone="yes"?>
<Relationships xmlns="http://schemas.openxmlformats.org/package/2006/relationships"><Relationship Id="rId3" Type="http://schemas.openxmlformats.org/officeDocument/2006/relationships/hyperlink" Target="https://www.rcsb.org/" TargetMode="External" /><Relationship Id="rId2" Type="http://schemas.openxmlformats.org/officeDocument/2006/relationships/notesSlide" Target="../notesSlides/notesSlide57.xml" /><Relationship Id="rId1" Type="http://schemas.openxmlformats.org/officeDocument/2006/relationships/slideLayout" Target="../slideLayouts/slideLayout1.xml" /><Relationship Id="rId4" Type="http://schemas.openxmlformats.org/officeDocument/2006/relationships/hyperlink" Target="https://www.uniprot.org/uniprotkb?query=*" TargetMode="External" /></Relationships>
</file>

<file path=ppt/slides/_rels/slide58.xml.rels><?xml version="1.0" encoding="UTF-8" standalone="yes"?>
<Relationships xmlns="http://schemas.openxmlformats.org/package/2006/relationships"><Relationship Id="rId3" Type="http://schemas.openxmlformats.org/officeDocument/2006/relationships/hyperlink" Target="https://www.ebi.ac.uk/interpro/" TargetMode="External" /><Relationship Id="rId2" Type="http://schemas.openxmlformats.org/officeDocument/2006/relationships/notesSlide" Target="../notesSlides/notesSlide58.xml" /><Relationship Id="rId1" Type="http://schemas.openxmlformats.org/officeDocument/2006/relationships/slideLayout" Target="../slideLayouts/slideLayout1.xml" /><Relationship Id="rId4" Type="http://schemas.openxmlformats.org/officeDocument/2006/relationships/image" Target="../media/image49.png" /></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6.xml" /><Relationship Id="rId1" Type="http://schemas.openxmlformats.org/officeDocument/2006/relationships/slideLayout" Target="../slideLayouts/slideLayout1.xml" /><Relationship Id="rId4" Type="http://schemas.openxmlformats.org/officeDocument/2006/relationships/image" Target="../media/image6.png" /></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 /><Relationship Id="rId1" Type="http://schemas.openxmlformats.org/officeDocument/2006/relationships/slideLayout" Target="../slideLayouts/slideLayout1.xml" /></Relationships>
</file>

<file path=ppt/slides/_rels/slide61.xml.rels><?xml version="1.0" encoding="UTF-8" standalone="yes"?>
<Relationships xmlns="http://schemas.openxmlformats.org/package/2006/relationships"><Relationship Id="rId3" Type="http://schemas.openxmlformats.org/officeDocument/2006/relationships/image" Target="../media/image50.png" /><Relationship Id="rId2" Type="http://schemas.openxmlformats.org/officeDocument/2006/relationships/notesSlide" Target="../notesSlides/notesSlide61.xml" /><Relationship Id="rId1" Type="http://schemas.openxmlformats.org/officeDocument/2006/relationships/slideLayout" Target="../slideLayouts/slideLayout2.xml" /></Relationships>
</file>

<file path=ppt/slides/_rels/slide62.xml.rels><?xml version="1.0" encoding="UTF-8" standalone="yes"?>
<Relationships xmlns="http://schemas.openxmlformats.org/package/2006/relationships"><Relationship Id="rId3" Type="http://schemas.openxmlformats.org/officeDocument/2006/relationships/image" Target="../media/image51.png" /><Relationship Id="rId2" Type="http://schemas.openxmlformats.org/officeDocument/2006/relationships/notesSlide" Target="../notesSlides/notesSlide62.xml" /><Relationship Id="rId1" Type="http://schemas.openxmlformats.org/officeDocument/2006/relationships/slideLayout" Target="../slideLayouts/slideLayout1.xml" /></Relationships>
</file>

<file path=ppt/slides/_rels/slide63.xml.rels><?xml version="1.0" encoding="UTF-8" standalone="yes"?>
<Relationships xmlns="http://schemas.openxmlformats.org/package/2006/relationships"><Relationship Id="rId3" Type="http://schemas.openxmlformats.org/officeDocument/2006/relationships/image" Target="../media/image52.png" /><Relationship Id="rId2" Type="http://schemas.openxmlformats.org/officeDocument/2006/relationships/notesSlide" Target="../notesSlides/notesSlide63.xml" /><Relationship Id="rId1" Type="http://schemas.openxmlformats.org/officeDocument/2006/relationships/slideLayout" Target="../slideLayouts/slideLayout1.xml" /></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 /><Relationship Id="rId1" Type="http://schemas.openxmlformats.org/officeDocument/2006/relationships/slideLayout" Target="../slideLayouts/slideLayout1.xml" /></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 /><Relationship Id="rId1" Type="http://schemas.openxmlformats.org/officeDocument/2006/relationships/slideLayout" Target="../slideLayouts/slideLayout1.xml" /></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
          <p:cNvSpPr txBox="1"/>
          <p:nvPr/>
        </p:nvSpPr>
        <p:spPr>
          <a:xfrm>
            <a:off x="609480" y="152280"/>
            <a:ext cx="7772400" cy="76536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UNIT II</a:t>
            </a:r>
            <a:endParaRPr sz="3200" b="0" i="0" u="none" strike="noStrike" cap="none">
              <a:solidFill>
                <a:srgbClr val="000000"/>
              </a:solidFill>
              <a:latin typeface="Arial"/>
              <a:ea typeface="Arial"/>
              <a:cs typeface="Arial"/>
              <a:sym typeface="Arial"/>
            </a:endParaRPr>
          </a:p>
        </p:txBody>
      </p:sp>
      <p:sp>
        <p:nvSpPr>
          <p:cNvPr id="76" name="Google Shape;76;p1"/>
          <p:cNvSpPr txBox="1"/>
          <p:nvPr/>
        </p:nvSpPr>
        <p:spPr>
          <a:xfrm>
            <a:off x="380520" y="609480"/>
            <a:ext cx="8458200" cy="5562720"/>
          </a:xfrm>
          <a:prstGeom prst="rect">
            <a:avLst/>
          </a:prstGeom>
          <a:noFill/>
          <a:ln>
            <a:noFill/>
          </a:ln>
        </p:spPr>
        <p:txBody>
          <a:bodyPr spcFirstLastPara="1" wrap="square" lIns="91425" tIns="45700" rIns="91425" bIns="45700" anchor="t" anchorCtr="0">
            <a:noAutofit/>
          </a:bodyPr>
          <a:lstStyle/>
          <a:p>
            <a:pPr marL="879120" marR="0" lvl="0" indent="-342719" algn="l" rtl="0">
              <a:spcBef>
                <a:spcPts val="0"/>
              </a:spcBef>
              <a:spcAft>
                <a:spcPts val="0"/>
              </a:spcAft>
              <a:buClr>
                <a:srgbClr val="000000"/>
              </a:buClr>
              <a:buSzPts val="2400"/>
              <a:buFont typeface="Noto Sans Symbols"/>
              <a:buChar char="❖"/>
            </a:pPr>
            <a:r>
              <a:rPr lang="en-US" sz="2400" b="0" i="0" u="none" strike="noStrike" cap="none">
                <a:solidFill>
                  <a:srgbClr val="000000"/>
                </a:solidFill>
                <a:latin typeface="Arial"/>
                <a:ea typeface="Arial"/>
                <a:cs typeface="Arial"/>
                <a:sym typeface="Arial"/>
              </a:rPr>
              <a:t>Structure and functions of :</a:t>
            </a:r>
            <a:endParaRPr sz="2400" b="0" i="0" u="none" strike="noStrike" cap="none">
              <a:solidFill>
                <a:srgbClr val="000000"/>
              </a:solidFill>
              <a:latin typeface="Arial"/>
              <a:ea typeface="Arial"/>
              <a:cs typeface="Arial"/>
              <a:sym typeface="Arial"/>
            </a:endParaRPr>
          </a:p>
          <a:p>
            <a:pPr marL="879120" marR="0" lvl="0" indent="-342719" algn="l" rtl="0">
              <a:spcBef>
                <a:spcPts val="598"/>
              </a:spcBef>
              <a:spcAft>
                <a:spcPts val="0"/>
              </a:spcAft>
              <a:buClr>
                <a:srgbClr val="000000"/>
              </a:buClr>
              <a:buSzPts val="2400"/>
              <a:buFont typeface="Arial"/>
              <a:buChar char="•"/>
            </a:pPr>
            <a:r>
              <a:rPr lang="en-US" sz="2400" b="0" i="0" u="none" strike="noStrike" cap="none">
                <a:solidFill>
                  <a:srgbClr val="000000"/>
                </a:solidFill>
                <a:latin typeface="Arial"/>
                <a:ea typeface="Arial"/>
                <a:cs typeface="Arial"/>
                <a:sym typeface="Arial"/>
              </a:rPr>
              <a:t>carbohydrates </a:t>
            </a:r>
            <a:endParaRPr sz="2400" b="0" i="0" u="none" strike="noStrike" cap="none">
              <a:solidFill>
                <a:srgbClr val="000000"/>
              </a:solidFill>
              <a:latin typeface="Arial"/>
              <a:ea typeface="Arial"/>
              <a:cs typeface="Arial"/>
              <a:sym typeface="Arial"/>
            </a:endParaRPr>
          </a:p>
          <a:p>
            <a:pPr marL="879120" marR="0" lvl="0" indent="-342719" algn="l" rtl="0">
              <a:spcBef>
                <a:spcPts val="598"/>
              </a:spcBef>
              <a:spcAft>
                <a:spcPts val="0"/>
              </a:spcAft>
              <a:buClr>
                <a:srgbClr val="000000"/>
              </a:buClr>
              <a:buSzPts val="2400"/>
              <a:buFont typeface="Arial"/>
              <a:buChar char="•"/>
            </a:pPr>
            <a:r>
              <a:rPr lang="en-US" sz="2400" b="0" i="0" u="none" strike="noStrike" cap="none">
                <a:solidFill>
                  <a:srgbClr val="000000"/>
                </a:solidFill>
                <a:latin typeface="Arial"/>
                <a:ea typeface="Arial"/>
                <a:cs typeface="Arial"/>
                <a:sym typeface="Arial"/>
              </a:rPr>
              <a:t>lipids</a:t>
            </a:r>
            <a:endParaRPr sz="2400" b="0" i="0" u="none" strike="noStrike" cap="none">
              <a:solidFill>
                <a:srgbClr val="000000"/>
              </a:solidFill>
              <a:latin typeface="Arial"/>
              <a:ea typeface="Arial"/>
              <a:cs typeface="Arial"/>
              <a:sym typeface="Arial"/>
            </a:endParaRPr>
          </a:p>
          <a:p>
            <a:pPr marL="879120" marR="0" lvl="0" indent="-342719" algn="l" rtl="0">
              <a:spcBef>
                <a:spcPts val="598"/>
              </a:spcBef>
              <a:spcAft>
                <a:spcPts val="0"/>
              </a:spcAft>
              <a:buClr>
                <a:srgbClr val="000000"/>
              </a:buClr>
              <a:buSzPts val="2400"/>
              <a:buFont typeface="Arial"/>
              <a:buChar char="•"/>
            </a:pPr>
            <a:r>
              <a:rPr lang="en-US" sz="2400" b="0" i="0" u="none" strike="noStrike" cap="none">
                <a:solidFill>
                  <a:srgbClr val="000000"/>
                </a:solidFill>
                <a:latin typeface="Arial"/>
                <a:ea typeface="Arial"/>
                <a:cs typeface="Arial"/>
                <a:sym typeface="Arial"/>
              </a:rPr>
              <a:t>proteins </a:t>
            </a:r>
            <a:endParaRPr sz="2400" b="0" i="0" u="none" strike="noStrike" cap="none">
              <a:solidFill>
                <a:srgbClr val="000000"/>
              </a:solidFill>
              <a:latin typeface="Arial"/>
              <a:ea typeface="Arial"/>
              <a:cs typeface="Arial"/>
              <a:sym typeface="Arial"/>
            </a:endParaRPr>
          </a:p>
          <a:p>
            <a:pPr marL="1528560" marR="0" lvl="1" indent="-534960" algn="l" rtl="0">
              <a:lnSpc>
                <a:spcPct val="100000"/>
              </a:lnSpc>
              <a:spcBef>
                <a:spcPts val="499"/>
              </a:spcBef>
              <a:spcAft>
                <a:spcPts val="0"/>
              </a:spcAft>
              <a:buClr>
                <a:srgbClr val="000000"/>
              </a:buClr>
              <a:buSzPts val="2000"/>
              <a:buFont typeface="Noto Sans Symbols"/>
              <a:buChar char="❑"/>
            </a:pPr>
            <a:r>
              <a:rPr lang="en-US" sz="2000" b="0" i="0" u="none" strike="noStrike" cap="none">
                <a:solidFill>
                  <a:srgbClr val="000000"/>
                </a:solidFill>
                <a:latin typeface="Arial"/>
                <a:ea typeface="Arial"/>
                <a:cs typeface="Arial"/>
                <a:sym typeface="Arial"/>
              </a:rPr>
              <a:t>enzymes </a:t>
            </a:r>
            <a:endParaRPr sz="2000" b="0" i="0" u="none" strike="noStrike" cap="none">
              <a:solidFill>
                <a:srgbClr val="000000"/>
              </a:solidFill>
              <a:latin typeface="Arial"/>
              <a:ea typeface="Arial"/>
              <a:cs typeface="Arial"/>
              <a:sym typeface="Arial"/>
            </a:endParaRPr>
          </a:p>
          <a:p>
            <a:pPr marL="1528560" marR="0" lvl="1" indent="-534960" algn="l" rtl="0">
              <a:lnSpc>
                <a:spcPct val="100000"/>
              </a:lnSpc>
              <a:spcBef>
                <a:spcPts val="499"/>
              </a:spcBef>
              <a:spcAft>
                <a:spcPts val="0"/>
              </a:spcAft>
              <a:buClr>
                <a:srgbClr val="000000"/>
              </a:buClr>
              <a:buSzPts val="2000"/>
              <a:buFont typeface="Noto Sans Symbols"/>
              <a:buChar char="❑"/>
            </a:pPr>
            <a:r>
              <a:rPr lang="en-US" sz="2000" b="0" i="0" u="none" strike="noStrike" cap="none">
                <a:solidFill>
                  <a:srgbClr val="000000"/>
                </a:solidFill>
                <a:latin typeface="Arial"/>
                <a:ea typeface="Arial"/>
                <a:cs typeface="Arial"/>
                <a:sym typeface="Arial"/>
              </a:rPr>
              <a:t>hormones</a:t>
            </a:r>
            <a:endParaRPr sz="2000" b="0" i="0" u="none" strike="noStrike" cap="none">
              <a:solidFill>
                <a:srgbClr val="000000"/>
              </a:solidFill>
              <a:latin typeface="Arial"/>
              <a:ea typeface="Arial"/>
              <a:cs typeface="Arial"/>
              <a:sym typeface="Arial"/>
            </a:endParaRPr>
          </a:p>
          <a:p>
            <a:pPr marL="879120" marR="0" lvl="0" indent="-342719" algn="l" rtl="0">
              <a:spcBef>
                <a:spcPts val="598"/>
              </a:spcBef>
              <a:spcAft>
                <a:spcPts val="0"/>
              </a:spcAft>
              <a:buClr>
                <a:srgbClr val="000000"/>
              </a:buClr>
              <a:buSzPts val="2400"/>
              <a:buFont typeface="Arial"/>
              <a:buChar char="•"/>
            </a:pPr>
            <a:r>
              <a:rPr lang="en-US" sz="2400" b="0" i="0" u="none" strike="noStrike" cap="none">
                <a:solidFill>
                  <a:srgbClr val="000000"/>
                </a:solidFill>
                <a:latin typeface="Arial"/>
                <a:ea typeface="Arial"/>
                <a:cs typeface="Arial"/>
                <a:sym typeface="Arial"/>
              </a:rPr>
              <a:t>DNA</a:t>
            </a:r>
            <a:endParaRPr sz="2400" b="0" i="0" u="none" strike="noStrike" cap="none">
              <a:solidFill>
                <a:srgbClr val="000000"/>
              </a:solidFill>
              <a:latin typeface="Arial"/>
              <a:ea typeface="Arial"/>
              <a:cs typeface="Arial"/>
              <a:sym typeface="Arial"/>
            </a:endParaRPr>
          </a:p>
          <a:p>
            <a:pPr marL="879120" marR="0" lvl="0" indent="-342719" algn="l" rtl="0">
              <a:spcBef>
                <a:spcPts val="598"/>
              </a:spcBef>
              <a:spcAft>
                <a:spcPts val="0"/>
              </a:spcAft>
              <a:buClr>
                <a:srgbClr val="000000"/>
              </a:buClr>
              <a:buSzPts val="2400"/>
              <a:buFont typeface="Arial"/>
              <a:buChar char="•"/>
            </a:pPr>
            <a:r>
              <a:rPr lang="en-US" sz="2400" b="0" i="0" u="none" strike="noStrike" cap="none">
                <a:solidFill>
                  <a:srgbClr val="000000"/>
                </a:solidFill>
                <a:latin typeface="Arial"/>
                <a:ea typeface="Arial"/>
                <a:cs typeface="Arial"/>
                <a:sym typeface="Arial"/>
              </a:rPr>
              <a:t>RNA </a:t>
            </a:r>
            <a:endParaRPr sz="2400" b="0" i="0" u="none" strike="noStrike" cap="none">
              <a:solidFill>
                <a:srgbClr val="000000"/>
              </a:solidFill>
              <a:latin typeface="Arial"/>
              <a:ea typeface="Arial"/>
              <a:cs typeface="Arial"/>
              <a:sym typeface="Arial"/>
            </a:endParaRPr>
          </a:p>
          <a:p>
            <a:pPr marL="879120" marR="0" lvl="0" indent="-342719" algn="l" rtl="0">
              <a:spcBef>
                <a:spcPts val="598"/>
              </a:spcBef>
              <a:spcAft>
                <a:spcPts val="0"/>
              </a:spcAft>
              <a:buClr>
                <a:srgbClr val="000000"/>
              </a:buClr>
              <a:buSzPts val="2400"/>
              <a:buFont typeface="Noto Sans Symbols"/>
              <a:buChar char="❖"/>
            </a:pPr>
            <a:r>
              <a:rPr lang="en-US" sz="2400" b="0" i="0" u="none" strike="noStrike" cap="none">
                <a:solidFill>
                  <a:srgbClr val="000000"/>
                </a:solidFill>
                <a:latin typeface="Arial"/>
                <a:ea typeface="Arial"/>
                <a:cs typeface="Arial"/>
                <a:sym typeface="Arial"/>
              </a:rPr>
              <a:t>The human genome project</a:t>
            </a:r>
            <a:endParaRPr sz="2400" b="0" i="0" u="none" strike="noStrike" cap="none">
              <a:solidFill>
                <a:srgbClr val="000000"/>
              </a:solidFill>
              <a:latin typeface="Arial"/>
              <a:ea typeface="Arial"/>
              <a:cs typeface="Arial"/>
              <a:sym typeface="Arial"/>
            </a:endParaRPr>
          </a:p>
          <a:p>
            <a:pPr marL="879120" marR="0" lvl="0" indent="-342719" algn="l" rtl="0">
              <a:spcBef>
                <a:spcPts val="598"/>
              </a:spcBef>
              <a:spcAft>
                <a:spcPts val="0"/>
              </a:spcAft>
              <a:buClr>
                <a:srgbClr val="000000"/>
              </a:buClr>
              <a:buSzPts val="2400"/>
              <a:buFont typeface="Noto Sans Symbols"/>
              <a:buChar char="❖"/>
            </a:pPr>
            <a:r>
              <a:rPr lang="en-US" sz="2400" b="0" i="0" u="none" strike="noStrike" cap="none">
                <a:solidFill>
                  <a:srgbClr val="000000"/>
                </a:solidFill>
                <a:latin typeface="Arial"/>
                <a:ea typeface="Arial"/>
                <a:cs typeface="Arial"/>
                <a:sym typeface="Arial"/>
              </a:rPr>
              <a:t> Genomics </a:t>
            </a:r>
            <a:endParaRPr sz="2400" b="0" i="0" u="none" strike="noStrike" cap="none">
              <a:solidFill>
                <a:srgbClr val="000000"/>
              </a:solidFill>
              <a:latin typeface="Arial"/>
              <a:ea typeface="Arial"/>
              <a:cs typeface="Arial"/>
              <a:sym typeface="Arial"/>
            </a:endParaRPr>
          </a:p>
          <a:p>
            <a:pPr marL="879120" marR="0" lvl="0" indent="-342719" algn="l" rtl="0">
              <a:spcBef>
                <a:spcPts val="598"/>
              </a:spcBef>
              <a:spcAft>
                <a:spcPts val="0"/>
              </a:spcAft>
              <a:buClr>
                <a:srgbClr val="000000"/>
              </a:buClr>
              <a:buSzPts val="2400"/>
              <a:buFont typeface="Noto Sans Symbols"/>
              <a:buChar char="❖"/>
            </a:pPr>
            <a:r>
              <a:rPr lang="en-US" sz="2400" b="0" i="0" u="none" strike="noStrike" cap="none">
                <a:solidFill>
                  <a:srgbClr val="000000"/>
                </a:solidFill>
                <a:latin typeface="Arial"/>
                <a:ea typeface="Arial"/>
                <a:cs typeface="Arial"/>
                <a:sym typeface="Arial"/>
              </a:rPr>
              <a:t>Sequence databases </a:t>
            </a:r>
            <a:endParaRPr sz="2400" b="0" i="0" u="none" strike="noStrike" cap="none">
              <a:solidFill>
                <a:srgbClr val="000000"/>
              </a:solidFill>
              <a:latin typeface="Arial"/>
              <a:ea typeface="Arial"/>
              <a:cs typeface="Arial"/>
              <a:sym typeface="Arial"/>
            </a:endParaRPr>
          </a:p>
          <a:p>
            <a:pPr marL="879120" marR="0" lvl="0" indent="-342719" algn="l" rtl="0">
              <a:spcBef>
                <a:spcPts val="598"/>
              </a:spcBef>
              <a:spcAft>
                <a:spcPts val="0"/>
              </a:spcAft>
              <a:buClr>
                <a:srgbClr val="000000"/>
              </a:buClr>
              <a:buSzPts val="2400"/>
              <a:buFont typeface="Noto Sans Symbols"/>
              <a:buChar char="❖"/>
            </a:pPr>
            <a:r>
              <a:rPr lang="en-US" sz="2400" b="0" i="0" u="none" strike="noStrike" cap="none">
                <a:solidFill>
                  <a:srgbClr val="000000"/>
                </a:solidFill>
                <a:latin typeface="Arial"/>
                <a:ea typeface="Arial"/>
                <a:cs typeface="Arial"/>
                <a:sym typeface="Arial"/>
              </a:rPr>
              <a:t>BLAST tool</a:t>
            </a:r>
            <a:endParaRPr sz="2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0"/>
          <p:cNvSpPr/>
          <p:nvPr/>
        </p:nvSpPr>
        <p:spPr>
          <a:xfrm>
            <a:off x="2629080" y="838080"/>
            <a:ext cx="3886200" cy="581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3200" b="1" i="0" u="none" strike="noStrike" cap="none">
                <a:solidFill>
                  <a:srgbClr val="000000"/>
                </a:solidFill>
                <a:latin typeface="Times New Roman"/>
                <a:ea typeface="Times New Roman"/>
                <a:cs typeface="Times New Roman"/>
                <a:sym typeface="Times New Roman"/>
              </a:rPr>
              <a:t>Biochemistry</a:t>
            </a:r>
            <a:endParaRPr sz="3200" b="0" i="0" u="none" strike="noStrike" cap="none">
              <a:solidFill>
                <a:srgbClr val="000000"/>
              </a:solidFill>
              <a:latin typeface="Arial"/>
              <a:ea typeface="Arial"/>
              <a:cs typeface="Arial"/>
              <a:sym typeface="Arial"/>
            </a:endParaRPr>
          </a:p>
        </p:txBody>
      </p:sp>
      <p:sp>
        <p:nvSpPr>
          <p:cNvPr id="131" name="Google Shape;131;p10"/>
          <p:cNvSpPr/>
          <p:nvPr/>
        </p:nvSpPr>
        <p:spPr>
          <a:xfrm>
            <a:off x="0" y="2117880"/>
            <a:ext cx="1676520" cy="8254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Nucleic acid</a:t>
            </a:r>
            <a:endParaRPr sz="2400" b="0" i="0" u="none" strike="noStrike" cap="none">
              <a:solidFill>
                <a:srgbClr val="000000"/>
              </a:solidFill>
              <a:latin typeface="Arial"/>
              <a:ea typeface="Arial"/>
              <a:cs typeface="Arial"/>
              <a:sym typeface="Arial"/>
            </a:endParaRPr>
          </a:p>
        </p:txBody>
      </p:sp>
      <p:sp>
        <p:nvSpPr>
          <p:cNvPr id="132" name="Google Shape;132;p10"/>
          <p:cNvSpPr/>
          <p:nvPr/>
        </p:nvSpPr>
        <p:spPr>
          <a:xfrm>
            <a:off x="1752480" y="2438280"/>
            <a:ext cx="1676520" cy="4597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Protein</a:t>
            </a:r>
            <a:endParaRPr sz="2400" b="0" i="0" u="none" strike="noStrike" cap="none">
              <a:solidFill>
                <a:srgbClr val="000000"/>
              </a:solidFill>
              <a:latin typeface="Arial"/>
              <a:ea typeface="Arial"/>
              <a:cs typeface="Arial"/>
              <a:sym typeface="Arial"/>
            </a:endParaRPr>
          </a:p>
        </p:txBody>
      </p:sp>
      <p:sp>
        <p:nvSpPr>
          <p:cNvPr id="133" name="Google Shape;133;p10"/>
          <p:cNvSpPr/>
          <p:nvPr/>
        </p:nvSpPr>
        <p:spPr>
          <a:xfrm>
            <a:off x="4800600" y="2438280"/>
            <a:ext cx="1523880" cy="4597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  Lipid</a:t>
            </a:r>
            <a:endParaRPr sz="2400" b="0" i="0" u="none" strike="noStrike" cap="none">
              <a:solidFill>
                <a:srgbClr val="000000"/>
              </a:solidFill>
              <a:latin typeface="Arial"/>
              <a:ea typeface="Arial"/>
              <a:cs typeface="Arial"/>
              <a:sym typeface="Arial"/>
            </a:endParaRPr>
          </a:p>
        </p:txBody>
      </p:sp>
      <p:sp>
        <p:nvSpPr>
          <p:cNvPr id="134" name="Google Shape;134;p10"/>
          <p:cNvSpPr/>
          <p:nvPr/>
        </p:nvSpPr>
        <p:spPr>
          <a:xfrm>
            <a:off x="6477120" y="2362320"/>
            <a:ext cx="2666880" cy="4597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Carbohydrates</a:t>
            </a:r>
            <a:endParaRPr sz="2400" b="0" i="0" u="none" strike="noStrike" cap="none">
              <a:solidFill>
                <a:srgbClr val="000000"/>
              </a:solidFill>
              <a:latin typeface="Arial"/>
              <a:ea typeface="Arial"/>
              <a:cs typeface="Arial"/>
              <a:sym typeface="Arial"/>
            </a:endParaRPr>
          </a:p>
        </p:txBody>
      </p:sp>
      <p:cxnSp>
        <p:nvCxnSpPr>
          <p:cNvPr id="135" name="Google Shape;135;p10"/>
          <p:cNvCxnSpPr/>
          <p:nvPr/>
        </p:nvCxnSpPr>
        <p:spPr>
          <a:xfrm>
            <a:off x="0" y="3429000"/>
            <a:ext cx="9144000" cy="0"/>
          </a:xfrm>
          <a:prstGeom prst="straightConnector1">
            <a:avLst/>
          </a:prstGeom>
          <a:noFill/>
          <a:ln w="38150" cap="flat" cmpd="sng">
            <a:solidFill>
              <a:srgbClr val="000000"/>
            </a:solidFill>
            <a:prstDash val="solid"/>
            <a:miter lim="8000"/>
            <a:headEnd type="none" w="sm" len="sm"/>
            <a:tailEnd type="none" w="sm" len="sm"/>
          </a:ln>
        </p:spPr>
      </p:cxnSp>
      <p:cxnSp>
        <p:nvCxnSpPr>
          <p:cNvPr id="136" name="Google Shape;136;p10"/>
          <p:cNvCxnSpPr/>
          <p:nvPr/>
        </p:nvCxnSpPr>
        <p:spPr>
          <a:xfrm>
            <a:off x="2514600" y="2971800"/>
            <a:ext cx="0" cy="1219320"/>
          </a:xfrm>
          <a:prstGeom prst="straightConnector1">
            <a:avLst/>
          </a:prstGeom>
          <a:noFill/>
          <a:ln w="38150" cap="flat" cmpd="sng">
            <a:solidFill>
              <a:srgbClr val="000000"/>
            </a:solidFill>
            <a:prstDash val="solid"/>
            <a:miter lim="8000"/>
            <a:headEnd type="triangle" w="med" len="med"/>
            <a:tailEnd type="triangle" w="med" len="med"/>
          </a:ln>
        </p:spPr>
      </p:cxnSp>
      <p:cxnSp>
        <p:nvCxnSpPr>
          <p:cNvPr id="137" name="Google Shape;137;p10"/>
          <p:cNvCxnSpPr/>
          <p:nvPr/>
        </p:nvCxnSpPr>
        <p:spPr>
          <a:xfrm>
            <a:off x="5410080" y="3048120"/>
            <a:ext cx="0" cy="1218960"/>
          </a:xfrm>
          <a:prstGeom prst="straightConnector1">
            <a:avLst/>
          </a:prstGeom>
          <a:noFill/>
          <a:ln w="38150" cap="flat" cmpd="sng">
            <a:solidFill>
              <a:srgbClr val="000000"/>
            </a:solidFill>
            <a:prstDash val="solid"/>
            <a:miter lim="8000"/>
            <a:headEnd type="triangle" w="med" len="med"/>
            <a:tailEnd type="triangle" w="med" len="med"/>
          </a:ln>
        </p:spPr>
      </p:cxnSp>
      <p:sp>
        <p:nvSpPr>
          <p:cNvPr id="138" name="Google Shape;138;p10"/>
          <p:cNvSpPr/>
          <p:nvPr/>
        </p:nvSpPr>
        <p:spPr>
          <a:xfrm>
            <a:off x="0" y="4724280"/>
            <a:ext cx="1828800" cy="8254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Genetic disease</a:t>
            </a:r>
            <a:endParaRPr sz="2400" b="0" i="0" u="none" strike="noStrike" cap="none">
              <a:solidFill>
                <a:srgbClr val="000000"/>
              </a:solidFill>
              <a:latin typeface="Arial"/>
              <a:ea typeface="Arial"/>
              <a:cs typeface="Arial"/>
              <a:sym typeface="Arial"/>
            </a:endParaRPr>
          </a:p>
        </p:txBody>
      </p:sp>
      <p:sp>
        <p:nvSpPr>
          <p:cNvPr id="139" name="Google Shape;139;p10"/>
          <p:cNvSpPr/>
          <p:nvPr/>
        </p:nvSpPr>
        <p:spPr>
          <a:xfrm>
            <a:off x="1752480" y="4572000"/>
            <a:ext cx="1828800" cy="8254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Sickle cell anemia</a:t>
            </a:r>
            <a:endParaRPr sz="2400" b="0" i="0" u="none" strike="noStrike" cap="none">
              <a:solidFill>
                <a:srgbClr val="000000"/>
              </a:solidFill>
              <a:latin typeface="Arial"/>
              <a:ea typeface="Arial"/>
              <a:cs typeface="Arial"/>
              <a:sym typeface="Arial"/>
            </a:endParaRPr>
          </a:p>
        </p:txBody>
      </p:sp>
      <p:sp>
        <p:nvSpPr>
          <p:cNvPr id="140" name="Google Shape;140;p10"/>
          <p:cNvSpPr/>
          <p:nvPr/>
        </p:nvSpPr>
        <p:spPr>
          <a:xfrm>
            <a:off x="3352680" y="5791320"/>
            <a:ext cx="1905120" cy="581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3200" b="1" i="0" u="none" strike="noStrike" cap="none">
                <a:solidFill>
                  <a:srgbClr val="000000"/>
                </a:solidFill>
                <a:latin typeface="Times New Roman"/>
                <a:ea typeface="Times New Roman"/>
                <a:cs typeface="Times New Roman"/>
                <a:sym typeface="Times New Roman"/>
              </a:rPr>
              <a:t>Medicine</a:t>
            </a:r>
            <a:endParaRPr sz="3200" b="0" i="0" u="none" strike="noStrike" cap="none">
              <a:solidFill>
                <a:srgbClr val="000000"/>
              </a:solidFill>
              <a:latin typeface="Arial"/>
              <a:ea typeface="Arial"/>
              <a:cs typeface="Arial"/>
              <a:sym typeface="Arial"/>
            </a:endParaRPr>
          </a:p>
        </p:txBody>
      </p:sp>
      <p:cxnSp>
        <p:nvCxnSpPr>
          <p:cNvPr id="141" name="Google Shape;141;p10"/>
          <p:cNvCxnSpPr/>
          <p:nvPr/>
        </p:nvCxnSpPr>
        <p:spPr>
          <a:xfrm>
            <a:off x="7543800" y="2895480"/>
            <a:ext cx="0" cy="1524240"/>
          </a:xfrm>
          <a:prstGeom prst="straightConnector1">
            <a:avLst/>
          </a:prstGeom>
          <a:noFill/>
          <a:ln w="38150" cap="flat" cmpd="sng">
            <a:solidFill>
              <a:srgbClr val="000000"/>
            </a:solidFill>
            <a:prstDash val="solid"/>
            <a:miter lim="8000"/>
            <a:headEnd type="triangle" w="med" len="med"/>
            <a:tailEnd type="triangle" w="med" len="med"/>
          </a:ln>
        </p:spPr>
      </p:cxnSp>
      <p:cxnSp>
        <p:nvCxnSpPr>
          <p:cNvPr id="142" name="Google Shape;142;p10"/>
          <p:cNvCxnSpPr/>
          <p:nvPr/>
        </p:nvCxnSpPr>
        <p:spPr>
          <a:xfrm>
            <a:off x="380880" y="3200400"/>
            <a:ext cx="0" cy="1295280"/>
          </a:xfrm>
          <a:prstGeom prst="straightConnector1">
            <a:avLst/>
          </a:prstGeom>
          <a:noFill/>
          <a:ln w="38150" cap="flat" cmpd="sng">
            <a:solidFill>
              <a:srgbClr val="000000"/>
            </a:solidFill>
            <a:prstDash val="solid"/>
            <a:miter lim="8000"/>
            <a:headEnd type="triangle" w="med" len="med"/>
            <a:tailEnd type="triangle" w="med" len="med"/>
          </a:ln>
        </p:spPr>
      </p:cxnSp>
      <p:sp>
        <p:nvSpPr>
          <p:cNvPr id="143" name="Google Shape;143;p10"/>
          <p:cNvSpPr/>
          <p:nvPr/>
        </p:nvSpPr>
        <p:spPr>
          <a:xfrm>
            <a:off x="4800600" y="4572000"/>
            <a:ext cx="2292480" cy="4597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Atherosclerosis</a:t>
            </a:r>
            <a:endParaRPr sz="2400" b="0" i="0" u="none" strike="noStrike" cap="none">
              <a:solidFill>
                <a:srgbClr val="000000"/>
              </a:solidFill>
              <a:latin typeface="Arial"/>
              <a:ea typeface="Arial"/>
              <a:cs typeface="Arial"/>
              <a:sym typeface="Arial"/>
            </a:endParaRPr>
          </a:p>
        </p:txBody>
      </p:sp>
      <p:cxnSp>
        <p:nvCxnSpPr>
          <p:cNvPr id="144" name="Google Shape;144;p10"/>
          <p:cNvCxnSpPr/>
          <p:nvPr/>
        </p:nvCxnSpPr>
        <p:spPr>
          <a:xfrm>
            <a:off x="4038480" y="1447920"/>
            <a:ext cx="0" cy="4190760"/>
          </a:xfrm>
          <a:prstGeom prst="straightConnector1">
            <a:avLst/>
          </a:prstGeom>
          <a:noFill/>
          <a:ln w="38150" cap="flat" cmpd="sng">
            <a:solidFill>
              <a:srgbClr val="000000"/>
            </a:solidFill>
            <a:prstDash val="solid"/>
            <a:miter lim="8000"/>
            <a:headEnd type="triangle" w="med" len="med"/>
            <a:tailEnd type="triangle" w="med" len="med"/>
          </a:ln>
        </p:spPr>
      </p:cxnSp>
      <p:sp>
        <p:nvSpPr>
          <p:cNvPr id="145" name="Google Shape;145;p10"/>
          <p:cNvSpPr/>
          <p:nvPr/>
        </p:nvSpPr>
        <p:spPr>
          <a:xfrm>
            <a:off x="7086600" y="4572000"/>
            <a:ext cx="1676520" cy="8254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Diabetes mellitus</a:t>
            </a:r>
            <a:endParaRPr sz="2400" b="0" i="0" u="none" strike="noStrike" cap="non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graphicFrame>
        <p:nvGraphicFramePr>
          <p:cNvPr id="150" name="Google Shape;150;p11"/>
          <p:cNvGraphicFramePr/>
          <p:nvPr/>
        </p:nvGraphicFramePr>
        <p:xfrm>
          <a:off x="533520" y="228600"/>
          <a:ext cx="3000000" cy="3000000"/>
        </p:xfrm>
        <a:graphic>
          <a:graphicData uri="http://schemas.openxmlformats.org/drawingml/2006/table">
            <a:tbl>
              <a:tblPr>
                <a:noFill/>
                <a:tableStyleId>{AE6605D9-0EC1-44F2-A0EF-3D95C36B2D76}</a:tableStyleId>
              </a:tblPr>
              <a:tblGrid>
                <a:gridCol w="1066675">
                  <a:extLst>
                    <a:ext uri="{9D8B030D-6E8A-4147-A177-3AD203B41FA5}">
                      <a16:colId xmlns:a16="http://schemas.microsoft.com/office/drawing/2014/main" val="20000"/>
                    </a:ext>
                  </a:extLst>
                </a:gridCol>
                <a:gridCol w="2057400">
                  <a:extLst>
                    <a:ext uri="{9D8B030D-6E8A-4147-A177-3AD203B41FA5}">
                      <a16:colId xmlns:a16="http://schemas.microsoft.com/office/drawing/2014/main" val="20001"/>
                    </a:ext>
                  </a:extLst>
                </a:gridCol>
                <a:gridCol w="5105525">
                  <a:extLst>
                    <a:ext uri="{9D8B030D-6E8A-4147-A177-3AD203B41FA5}">
                      <a16:colId xmlns:a16="http://schemas.microsoft.com/office/drawing/2014/main" val="20002"/>
                    </a:ext>
                  </a:extLst>
                </a:gridCol>
              </a:tblGrid>
              <a:tr h="532450">
                <a:tc>
                  <a:txBody>
                    <a:bodyPr/>
                    <a:lstStyle/>
                    <a:p>
                      <a:pPr marL="0" lvl="0" indent="0" algn="l" rtl="0">
                        <a:spcBef>
                          <a:spcPts val="0"/>
                        </a:spcBef>
                        <a:spcAft>
                          <a:spcPts val="0"/>
                        </a:spcAft>
                        <a:buNone/>
                      </a:pPr>
                      <a:r>
                        <a:rPr lang="en-US" sz="2400" b="1" strike="noStrike">
                          <a:solidFill>
                            <a:srgbClr val="000000"/>
                          </a:solidFill>
                          <a:latin typeface="Arial"/>
                          <a:ea typeface="Arial"/>
                          <a:cs typeface="Arial"/>
                          <a:sym typeface="Arial"/>
                        </a:rPr>
                        <a:t>S. No.</a:t>
                      </a:r>
                      <a:endParaRPr sz="2400" b="0" strike="noStrike">
                        <a:solidFill>
                          <a:srgbClr val="000000"/>
                        </a:solidFill>
                        <a:latin typeface="Arial"/>
                        <a:ea typeface="Arial"/>
                        <a:cs typeface="Arial"/>
                        <a:sym typeface="Arial"/>
                      </a:endParaRPr>
                    </a:p>
                  </a:txBody>
                  <a:tcPr marL="90000" marR="90000" marT="45725" marB="45725">
                    <a:lnL w="136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136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US" sz="2400" b="1" strike="noStrike">
                          <a:solidFill>
                            <a:srgbClr val="000000"/>
                          </a:solidFill>
                          <a:latin typeface="Arial"/>
                          <a:ea typeface="Arial"/>
                          <a:cs typeface="Arial"/>
                          <a:sym typeface="Arial"/>
                        </a:rPr>
                        <a:t>Disease</a:t>
                      </a:r>
                      <a:endParaRPr sz="24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136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US" sz="2400" b="1" strike="noStrike">
                          <a:solidFill>
                            <a:srgbClr val="000000"/>
                          </a:solidFill>
                          <a:latin typeface="Arial"/>
                          <a:ea typeface="Arial"/>
                          <a:cs typeface="Arial"/>
                          <a:sym typeface="Arial"/>
                        </a:rPr>
                        <a:t>Causes</a:t>
                      </a:r>
                      <a:endParaRPr sz="24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13675" cap="flat" cmpd="sng">
                      <a:solidFill>
                        <a:srgbClr val="000000"/>
                      </a:solidFill>
                      <a:prstDash val="solid"/>
                      <a:round/>
                      <a:headEnd type="none" w="sm" len="sm"/>
                      <a:tailEnd type="none" w="sm" len="sm"/>
                    </a:lnR>
                    <a:lnT w="136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765000">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1</a:t>
                      </a:r>
                      <a:endParaRPr sz="2000" b="0" strike="noStrike">
                        <a:solidFill>
                          <a:srgbClr val="000000"/>
                        </a:solidFill>
                        <a:latin typeface="Arial"/>
                        <a:ea typeface="Arial"/>
                        <a:cs typeface="Arial"/>
                        <a:sym typeface="Arial"/>
                      </a:endParaRPr>
                    </a:p>
                  </a:txBody>
                  <a:tcPr marL="90000" marR="90000" marT="45725" marB="45725">
                    <a:lnL w="136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Scurvy</a:t>
                      </a:r>
                      <a:endParaRPr sz="2000" b="0" strike="noStrike">
                        <a:solidFill>
                          <a:srgbClr val="000000"/>
                        </a:solidFill>
                        <a:latin typeface="Arial"/>
                        <a:ea typeface="Arial"/>
                        <a:cs typeface="Arial"/>
                        <a:sym typeface="Arial"/>
                      </a:endParaRPr>
                    </a:p>
                    <a:p>
                      <a:pPr marL="0" lvl="0" indent="0" algn="l" rtl="0">
                        <a:lnSpc>
                          <a:spcPct val="100000"/>
                        </a:lnSpc>
                        <a:spcBef>
                          <a:spcPts val="499"/>
                        </a:spcBef>
                        <a:spcAft>
                          <a:spcPts val="0"/>
                        </a:spcAft>
                        <a:buNone/>
                      </a:pPr>
                      <a:r>
                        <a:rPr lang="en-US" sz="2000" b="1" strike="noStrike">
                          <a:solidFill>
                            <a:srgbClr val="000000"/>
                          </a:solidFill>
                          <a:latin typeface="Times New Roman"/>
                          <a:ea typeface="Times New Roman"/>
                          <a:cs typeface="Times New Roman"/>
                          <a:sym typeface="Times New Roman"/>
                        </a:rPr>
                        <a:t>rickets</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deficiencies of vitamins C and D respectively</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136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765000">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2</a:t>
                      </a:r>
                      <a:endParaRPr sz="2000" b="0" strike="noStrike">
                        <a:solidFill>
                          <a:srgbClr val="000000"/>
                        </a:solidFill>
                        <a:latin typeface="Arial"/>
                        <a:ea typeface="Arial"/>
                        <a:cs typeface="Arial"/>
                        <a:sym typeface="Arial"/>
                      </a:endParaRPr>
                    </a:p>
                  </a:txBody>
                  <a:tcPr marL="90000" marR="90000" marT="45725" marB="45725">
                    <a:lnL w="136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Atherosclerosis</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genetic, dietary, environmental factors</a:t>
                      </a:r>
                      <a:endParaRPr sz="2000" b="0" strike="noStrike">
                        <a:solidFill>
                          <a:srgbClr val="000000"/>
                        </a:solidFill>
                        <a:latin typeface="Arial"/>
                        <a:ea typeface="Arial"/>
                        <a:cs typeface="Arial"/>
                        <a:sym typeface="Arial"/>
                      </a:endParaRPr>
                    </a:p>
                    <a:p>
                      <a:pPr marL="0" lvl="0" indent="0" algn="l" rtl="0">
                        <a:lnSpc>
                          <a:spcPct val="100000"/>
                        </a:lnSpc>
                        <a:spcBef>
                          <a:spcPts val="499"/>
                        </a:spcBef>
                        <a:spcAft>
                          <a:spcPts val="0"/>
                        </a:spcAft>
                        <a:buNone/>
                      </a:pPr>
                      <a:r>
                        <a:rPr lang="en-US" sz="2000" b="1" strike="noStrike">
                          <a:solidFill>
                            <a:srgbClr val="000000"/>
                          </a:solidFill>
                          <a:latin typeface="Times New Roman"/>
                          <a:ea typeface="Times New Roman"/>
                          <a:cs typeface="Times New Roman"/>
                          <a:sym typeface="Times New Roman"/>
                        </a:rPr>
                        <a:t> </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136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616400">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3</a:t>
                      </a:r>
                      <a:endParaRPr sz="2000" b="0" strike="noStrike">
                        <a:solidFill>
                          <a:srgbClr val="000000"/>
                        </a:solidFill>
                        <a:latin typeface="Arial"/>
                        <a:ea typeface="Arial"/>
                        <a:cs typeface="Arial"/>
                        <a:sym typeface="Arial"/>
                      </a:endParaRPr>
                    </a:p>
                  </a:txBody>
                  <a:tcPr marL="90000" marR="90000" marT="45725" marB="45725">
                    <a:lnL w="136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Cystic fibrosis</a:t>
                      </a:r>
                      <a:r>
                        <a:rPr lang="en-US" sz="2000" b="0" strike="noStrike">
                          <a:solidFill>
                            <a:srgbClr val="000000"/>
                          </a:solidFill>
                          <a:latin typeface="Times New Roman"/>
                          <a:ea typeface="Times New Roman"/>
                          <a:cs typeface="Times New Roman"/>
                          <a:sym typeface="Times New Roman"/>
                        </a:rPr>
                        <a:t> </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mutation in the gene coding the  CFTR protein (Cystic fibrosis transmembrane conductance regulator, a protein involved in the transport of chloride ions across cell membranes</a:t>
                      </a:r>
                      <a:r>
                        <a:rPr lang="en-US" sz="2000" b="0" strike="noStrike">
                          <a:solidFill>
                            <a:srgbClr val="000000"/>
                          </a:solidFill>
                          <a:latin typeface="Times New Roman"/>
                          <a:ea typeface="Times New Roman"/>
                          <a:cs typeface="Times New Roman"/>
                          <a:sym typeface="Times New Roman"/>
                        </a:rPr>
                        <a:t>)</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136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714600">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4</a:t>
                      </a:r>
                      <a:endParaRPr sz="2000" b="0" strike="noStrike">
                        <a:solidFill>
                          <a:srgbClr val="000000"/>
                        </a:solidFill>
                        <a:latin typeface="Arial"/>
                        <a:ea typeface="Arial"/>
                        <a:cs typeface="Arial"/>
                        <a:sym typeface="Arial"/>
                      </a:endParaRPr>
                    </a:p>
                  </a:txBody>
                  <a:tcPr marL="90000" marR="90000" marT="45725" marB="45725">
                    <a:lnL w="136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Cholera</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exotoxin of vibrio cholera</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136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714600">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5</a:t>
                      </a:r>
                      <a:endParaRPr sz="2000" b="0" strike="noStrike">
                        <a:solidFill>
                          <a:srgbClr val="000000"/>
                        </a:solidFill>
                        <a:latin typeface="Arial"/>
                        <a:ea typeface="Arial"/>
                        <a:cs typeface="Arial"/>
                        <a:sym typeface="Arial"/>
                      </a:endParaRPr>
                    </a:p>
                  </a:txBody>
                  <a:tcPr marL="90000" marR="90000" marT="45725" marB="45725">
                    <a:lnL w="136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Diabetes mellitus type I</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genetic and environmental factors resulting in deficiency of insulin</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136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713150">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6</a:t>
                      </a:r>
                      <a:endParaRPr sz="2000" b="0" strike="noStrike">
                        <a:solidFill>
                          <a:srgbClr val="000000"/>
                        </a:solidFill>
                        <a:latin typeface="Arial"/>
                        <a:ea typeface="Arial"/>
                        <a:cs typeface="Arial"/>
                        <a:sym typeface="Arial"/>
                      </a:endParaRPr>
                    </a:p>
                  </a:txBody>
                  <a:tcPr marL="90000" marR="90000" marT="45725" marB="45725">
                    <a:lnL w="136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1367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Phenylketonuria</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13675" cap="flat" cmpd="sng">
                      <a:solidFill>
                        <a:srgbClr val="000000"/>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US" sz="2000" b="1" strike="noStrike">
                          <a:solidFill>
                            <a:srgbClr val="000000"/>
                          </a:solidFill>
                          <a:latin typeface="Times New Roman"/>
                          <a:ea typeface="Times New Roman"/>
                          <a:cs typeface="Times New Roman"/>
                          <a:sym typeface="Times New Roman"/>
                        </a:rPr>
                        <a:t>mainly mutation in the gene coding phenylalanine hydroxylase</a:t>
                      </a:r>
                      <a:endParaRPr sz="2000" b="0" strike="noStrike">
                        <a:solidFill>
                          <a:srgbClr val="000000"/>
                        </a:solidFill>
                        <a:latin typeface="Arial"/>
                        <a:ea typeface="Arial"/>
                        <a:cs typeface="Arial"/>
                        <a:sym typeface="Arial"/>
                      </a:endParaRPr>
                    </a:p>
                  </a:txBody>
                  <a:tcPr marL="90000" marR="90000" marT="45725" marB="45725">
                    <a:lnL w="9525" cap="flat" cmpd="sng">
                      <a:solidFill>
                        <a:srgbClr val="000000"/>
                      </a:solidFill>
                      <a:prstDash val="solid"/>
                      <a:round/>
                      <a:headEnd type="none" w="sm" len="sm"/>
                      <a:tailEnd type="none" w="sm" len="sm"/>
                    </a:lnL>
                    <a:lnR w="136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13675"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2"/>
          <p:cNvSpPr txBox="1"/>
          <p:nvPr/>
        </p:nvSpPr>
        <p:spPr>
          <a:xfrm>
            <a:off x="456840" y="228600"/>
            <a:ext cx="8381880" cy="5335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Carbon-based Molecules</a:t>
            </a:r>
            <a:endParaRPr sz="3200" b="0" i="0" u="none" strike="noStrike" cap="none">
              <a:solidFill>
                <a:srgbClr val="000000"/>
              </a:solidFill>
              <a:latin typeface="Arial"/>
              <a:ea typeface="Arial"/>
              <a:cs typeface="Arial"/>
              <a:sym typeface="Arial"/>
            </a:endParaRPr>
          </a:p>
        </p:txBody>
      </p:sp>
      <p:sp>
        <p:nvSpPr>
          <p:cNvPr id="158" name="Google Shape;158;p12"/>
          <p:cNvSpPr txBox="1"/>
          <p:nvPr/>
        </p:nvSpPr>
        <p:spPr>
          <a:xfrm>
            <a:off x="457200" y="1599840"/>
            <a:ext cx="4038480" cy="2784600"/>
          </a:xfrm>
          <a:prstGeom prst="rect">
            <a:avLst/>
          </a:prstGeom>
          <a:noFill/>
          <a:ln>
            <a:noFill/>
          </a:ln>
        </p:spPr>
        <p:txBody>
          <a:bodyPr spcFirstLastPara="1" wrap="square" lIns="91425" tIns="45700" rIns="91425" bIns="45700" anchor="t" anchorCtr="0">
            <a:normAutofit/>
          </a:bodyPr>
          <a:lstStyle/>
          <a:p>
            <a:pPr marL="0" marR="0" lvl="0" indent="-177800" algn="l" rtl="0">
              <a:lnSpc>
                <a:spcPct val="100000"/>
              </a:lnSpc>
              <a:spcBef>
                <a:spcPts val="0"/>
              </a:spcBef>
              <a:spcAft>
                <a:spcPts val="0"/>
              </a:spcAft>
              <a:buClr>
                <a:srgbClr val="000000"/>
              </a:buClr>
              <a:buSzPts val="2800"/>
              <a:buFont typeface="Times New Roman"/>
              <a:buChar char="•"/>
            </a:pPr>
            <a:r>
              <a:rPr lang="en-US" sz="2800" b="0" i="0" u="none" strike="noStrike" cap="none">
                <a:solidFill>
                  <a:srgbClr val="000000"/>
                </a:solidFill>
                <a:latin typeface="Times New Roman"/>
                <a:ea typeface="Times New Roman"/>
                <a:cs typeface="Times New Roman"/>
                <a:sym typeface="Times New Roman"/>
              </a:rPr>
              <a:t>Although a cell is mostly water, the rest of the cell consists mostly of carbon-based molecules</a:t>
            </a:r>
            <a:endParaRPr sz="2800" b="0" i="0" u="none" strike="noStrike" cap="none">
              <a:solidFill>
                <a:srgbClr val="000000"/>
              </a:solidFill>
              <a:latin typeface="Arial"/>
              <a:ea typeface="Arial"/>
              <a:cs typeface="Arial"/>
              <a:sym typeface="Arial"/>
            </a:endParaRPr>
          </a:p>
        </p:txBody>
      </p:sp>
      <p:sp>
        <p:nvSpPr>
          <p:cNvPr id="159" name="Google Shape;159;p12"/>
          <p:cNvSpPr/>
          <p:nvPr/>
        </p:nvSpPr>
        <p:spPr>
          <a:xfrm>
            <a:off x="380880" y="4572000"/>
            <a:ext cx="3886200" cy="15562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3200" b="1" i="0" u="none" strike="noStrike" cap="none">
                <a:solidFill>
                  <a:srgbClr val="724C26"/>
                </a:solidFill>
                <a:latin typeface="Times New Roman"/>
                <a:ea typeface="Times New Roman"/>
                <a:cs typeface="Times New Roman"/>
                <a:sym typeface="Times New Roman"/>
              </a:rPr>
              <a:t>Organic chemistry is the study of carbon compounds</a:t>
            </a:r>
            <a:endParaRPr sz="3200" b="0" i="0" u="none" strike="noStrike" cap="none">
              <a:solidFill>
                <a:srgbClr val="000000"/>
              </a:solidFill>
              <a:latin typeface="Arial"/>
              <a:ea typeface="Arial"/>
              <a:cs typeface="Arial"/>
              <a:sym typeface="Arial"/>
            </a:endParaRPr>
          </a:p>
        </p:txBody>
      </p:sp>
    </p:spTree>
  </p:cSld>
  <p:clrMapOvr>
    <a:masterClrMapping/>
  </p:clrMapOvr>
  <p:transition spd="med">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3"/>
          <p:cNvSpPr txBox="1"/>
          <p:nvPr/>
        </p:nvSpPr>
        <p:spPr>
          <a:xfrm>
            <a:off x="228240" y="228600"/>
            <a:ext cx="8458200" cy="5335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Carbon is a Versatile Atom</a:t>
            </a:r>
            <a:endParaRPr sz="3200" b="0" i="0" u="none" strike="noStrike" cap="none">
              <a:solidFill>
                <a:srgbClr val="000000"/>
              </a:solidFill>
              <a:latin typeface="Arial"/>
              <a:ea typeface="Arial"/>
              <a:cs typeface="Arial"/>
              <a:sym typeface="Arial"/>
            </a:endParaRPr>
          </a:p>
        </p:txBody>
      </p:sp>
      <p:sp>
        <p:nvSpPr>
          <p:cNvPr id="167" name="Google Shape;167;p13"/>
          <p:cNvSpPr txBox="1"/>
          <p:nvPr/>
        </p:nvSpPr>
        <p:spPr>
          <a:xfrm>
            <a:off x="457200" y="1600200"/>
            <a:ext cx="4038480" cy="835200"/>
          </a:xfrm>
          <a:prstGeom prst="rect">
            <a:avLst/>
          </a:prstGeom>
          <a:noFill/>
          <a:ln>
            <a:noFill/>
          </a:ln>
        </p:spPr>
        <p:txBody>
          <a:bodyPr spcFirstLastPara="1" wrap="square" lIns="91425" tIns="45700" rIns="91425" bIns="45700" anchor="t" anchorCtr="0">
            <a:normAutofit/>
          </a:bodyPr>
          <a:lstStyle/>
          <a:p>
            <a:pPr marL="0" marR="0" lvl="0" indent="-152400" algn="l" rtl="0">
              <a:lnSpc>
                <a:spcPct val="90000"/>
              </a:lnSpc>
              <a:spcBef>
                <a:spcPts val="0"/>
              </a:spcBef>
              <a:spcAft>
                <a:spcPts val="0"/>
              </a:spcAft>
              <a:buClr>
                <a:srgbClr val="000000"/>
              </a:buClr>
              <a:buSzPts val="2400"/>
              <a:buFont typeface="Times New Roman"/>
              <a:buChar char="•"/>
            </a:pPr>
            <a:r>
              <a:rPr lang="en-US" sz="2400" b="1" i="0" u="none" strike="noStrike" cap="none">
                <a:solidFill>
                  <a:srgbClr val="000000"/>
                </a:solidFill>
                <a:latin typeface="Times New Roman"/>
                <a:ea typeface="Times New Roman"/>
                <a:cs typeface="Times New Roman"/>
                <a:sym typeface="Times New Roman"/>
              </a:rPr>
              <a:t>It has four electrons in an outer shell that holds eight</a:t>
            </a:r>
            <a:endParaRPr sz="2400" b="0" i="0" u="none" strike="noStrike" cap="none">
              <a:solidFill>
                <a:srgbClr val="000000"/>
              </a:solidFill>
              <a:latin typeface="Arial"/>
              <a:ea typeface="Arial"/>
              <a:cs typeface="Arial"/>
              <a:sym typeface="Arial"/>
            </a:endParaRPr>
          </a:p>
        </p:txBody>
      </p:sp>
      <p:sp>
        <p:nvSpPr>
          <p:cNvPr id="168" name="Google Shape;168;p13"/>
          <p:cNvSpPr/>
          <p:nvPr/>
        </p:nvSpPr>
        <p:spPr>
          <a:xfrm>
            <a:off x="457200" y="3200400"/>
            <a:ext cx="3505320" cy="18003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800" b="1" i="0" u="none" strike="noStrike" cap="none">
                <a:solidFill>
                  <a:srgbClr val="FF6600"/>
                </a:solidFill>
                <a:latin typeface="Times New Roman"/>
                <a:ea typeface="Times New Roman"/>
                <a:cs typeface="Times New Roman"/>
                <a:sym typeface="Times New Roman"/>
              </a:rPr>
              <a:t>Carbon can share its electrons with other atoms to form up to four covalent bonds</a:t>
            </a:r>
            <a:endParaRPr sz="2800" b="0" i="0" u="none" strike="noStrike" cap="none">
              <a:solidFill>
                <a:srgbClr val="000000"/>
              </a:solidFill>
              <a:latin typeface="Arial"/>
              <a:ea typeface="Arial"/>
              <a:cs typeface="Arial"/>
              <a:sym typeface="Arial"/>
            </a:endParaRPr>
          </a:p>
        </p:txBody>
      </p:sp>
    </p:spTree>
  </p:cSld>
  <p:clrMapOvr>
    <a:masterClrMapping/>
  </p:clrMapOvr>
  <p:transition spd="med">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4"/>
          <p:cNvSpPr txBox="1"/>
          <p:nvPr/>
        </p:nvSpPr>
        <p:spPr>
          <a:xfrm>
            <a:off x="457200" y="-5040"/>
            <a:ext cx="8229600" cy="6397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Giant Molecules - Polymers</a:t>
            </a:r>
            <a:endParaRPr sz="3200" b="0" i="0" u="none" strike="noStrike" cap="none">
              <a:solidFill>
                <a:srgbClr val="000000"/>
              </a:solidFill>
              <a:latin typeface="Arial"/>
              <a:ea typeface="Arial"/>
              <a:cs typeface="Arial"/>
              <a:sym typeface="Arial"/>
            </a:endParaRPr>
          </a:p>
        </p:txBody>
      </p:sp>
      <p:sp>
        <p:nvSpPr>
          <p:cNvPr id="176" name="Google Shape;176;p14"/>
          <p:cNvSpPr txBox="1"/>
          <p:nvPr/>
        </p:nvSpPr>
        <p:spPr>
          <a:xfrm>
            <a:off x="304560" y="1143000"/>
            <a:ext cx="5257800" cy="2362320"/>
          </a:xfrm>
          <a:prstGeom prst="rect">
            <a:avLst/>
          </a:prstGeom>
          <a:noFill/>
          <a:ln>
            <a:noFill/>
          </a:ln>
        </p:spPr>
        <p:txBody>
          <a:bodyPr spcFirstLastPara="1" wrap="square" lIns="91425" tIns="45700" rIns="91425" bIns="45700" anchor="t" anchorCtr="0">
            <a:normAutofit/>
          </a:bodyPr>
          <a:lstStyle/>
          <a:p>
            <a:pPr marL="0" marR="0" lvl="0" indent="-152400" algn="l" rtl="0">
              <a:lnSpc>
                <a:spcPct val="80000"/>
              </a:lnSpc>
              <a:spcBef>
                <a:spcPts val="0"/>
              </a:spcBef>
              <a:spcAft>
                <a:spcPts val="0"/>
              </a:spcAft>
              <a:buClr>
                <a:srgbClr val="FF6600"/>
              </a:buClr>
              <a:buSzPts val="2400"/>
              <a:buFont typeface="Times New Roman"/>
              <a:buChar char="•"/>
            </a:pPr>
            <a:r>
              <a:rPr lang="en-US" sz="2400" b="1" i="0" u="none" strike="noStrike" cap="none">
                <a:solidFill>
                  <a:srgbClr val="FF6600"/>
                </a:solidFill>
                <a:latin typeface="Times New Roman"/>
                <a:ea typeface="Times New Roman"/>
                <a:cs typeface="Times New Roman"/>
                <a:sym typeface="Times New Roman"/>
              </a:rPr>
              <a:t>Large molecules are called polymers</a:t>
            </a:r>
            <a:endParaRPr sz="2400" b="0" i="0" u="none" strike="noStrike" cap="none">
              <a:solidFill>
                <a:srgbClr val="000000"/>
              </a:solidFill>
              <a:latin typeface="Arial"/>
              <a:ea typeface="Arial"/>
              <a:cs typeface="Arial"/>
              <a:sym typeface="Arial"/>
            </a:endParaRPr>
          </a:p>
          <a:p>
            <a:pPr marL="0" marR="0" lvl="0" indent="0" algn="l" rtl="0">
              <a:lnSpc>
                <a:spcPct val="80000"/>
              </a:lnSpc>
              <a:spcBef>
                <a:spcPts val="598"/>
              </a:spcBef>
              <a:spcAft>
                <a:spcPts val="0"/>
              </a:spcAft>
              <a:buNone/>
            </a:pPr>
            <a:endParaRPr sz="2400" b="0" i="0" u="none" strike="noStrike" cap="none">
              <a:solidFill>
                <a:srgbClr val="000000"/>
              </a:solidFill>
              <a:latin typeface="Arial"/>
              <a:ea typeface="Arial"/>
              <a:cs typeface="Arial"/>
              <a:sym typeface="Arial"/>
            </a:endParaRPr>
          </a:p>
          <a:p>
            <a:pPr marL="0" marR="0" lvl="0" indent="-152400" algn="l" rtl="0">
              <a:lnSpc>
                <a:spcPct val="80000"/>
              </a:lnSpc>
              <a:spcBef>
                <a:spcPts val="598"/>
              </a:spcBef>
              <a:spcAft>
                <a:spcPts val="0"/>
              </a:spcAft>
              <a:buClr>
                <a:srgbClr val="724C26"/>
              </a:buClr>
              <a:buSzPts val="2400"/>
              <a:buFont typeface="Times New Roman"/>
              <a:buChar char="•"/>
            </a:pPr>
            <a:r>
              <a:rPr lang="en-US" sz="2400" b="1" i="0" u="none" strike="noStrike" cap="none">
                <a:solidFill>
                  <a:srgbClr val="724C26"/>
                </a:solidFill>
                <a:latin typeface="Times New Roman"/>
                <a:ea typeface="Times New Roman"/>
                <a:cs typeface="Times New Roman"/>
                <a:sym typeface="Times New Roman"/>
              </a:rPr>
              <a:t>Polymers are built from smaller molecules called monomers</a:t>
            </a:r>
            <a:endParaRPr sz="2400" b="0" i="0" u="none" strike="noStrike" cap="none">
              <a:solidFill>
                <a:srgbClr val="000000"/>
              </a:solidFill>
              <a:latin typeface="Arial"/>
              <a:ea typeface="Arial"/>
              <a:cs typeface="Arial"/>
              <a:sym typeface="Arial"/>
            </a:endParaRPr>
          </a:p>
          <a:p>
            <a:pPr marL="0" marR="0" lvl="0" indent="0" algn="l" rtl="0">
              <a:lnSpc>
                <a:spcPct val="80000"/>
              </a:lnSpc>
              <a:spcBef>
                <a:spcPts val="598"/>
              </a:spcBef>
              <a:spcAft>
                <a:spcPts val="0"/>
              </a:spcAft>
              <a:buNone/>
            </a:pPr>
            <a:endParaRPr sz="2400" b="0" i="0" u="none" strike="noStrike" cap="none">
              <a:solidFill>
                <a:srgbClr val="000000"/>
              </a:solidFill>
              <a:latin typeface="Arial"/>
              <a:ea typeface="Arial"/>
              <a:cs typeface="Arial"/>
              <a:sym typeface="Arial"/>
            </a:endParaRPr>
          </a:p>
          <a:p>
            <a:pPr marL="0" marR="0" lvl="0" indent="-152400" algn="l" rtl="0">
              <a:lnSpc>
                <a:spcPct val="80000"/>
              </a:lnSpc>
              <a:spcBef>
                <a:spcPts val="598"/>
              </a:spcBef>
              <a:spcAft>
                <a:spcPts val="0"/>
              </a:spcAft>
              <a:buClr>
                <a:srgbClr val="008000"/>
              </a:buClr>
              <a:buSzPts val="2400"/>
              <a:buFont typeface="Times New Roman"/>
              <a:buChar char="•"/>
            </a:pPr>
            <a:r>
              <a:rPr lang="en-US" sz="2400" b="1" i="0" u="none" strike="noStrike" cap="none">
                <a:solidFill>
                  <a:srgbClr val="008000"/>
                </a:solidFill>
                <a:latin typeface="Times New Roman"/>
                <a:ea typeface="Times New Roman"/>
                <a:cs typeface="Times New Roman"/>
                <a:sym typeface="Times New Roman"/>
              </a:rPr>
              <a:t>Biologists call them macromolecules</a:t>
            </a:r>
            <a:endParaRPr sz="2400" b="0" i="0" u="none" strike="noStrike" cap="none">
              <a:solidFill>
                <a:srgbClr val="000000"/>
              </a:solidFill>
              <a:latin typeface="Arial"/>
              <a:ea typeface="Arial"/>
              <a:cs typeface="Arial"/>
              <a:sym typeface="Arial"/>
            </a:endParaRPr>
          </a:p>
          <a:p>
            <a:pPr marL="0" marR="0" lvl="0" indent="0" algn="l" rtl="0">
              <a:lnSpc>
                <a:spcPct val="100000"/>
              </a:lnSpc>
              <a:spcBef>
                <a:spcPts val="598"/>
              </a:spcBef>
              <a:spcAft>
                <a:spcPts val="0"/>
              </a:spcAft>
              <a:buNone/>
            </a:pPr>
            <a:endParaRPr sz="2400" b="0" i="0" u="none" strike="noStrike" cap="none">
              <a:solidFill>
                <a:srgbClr val="000000"/>
              </a:solidFill>
              <a:latin typeface="Arial"/>
              <a:ea typeface="Arial"/>
              <a:cs typeface="Arial"/>
              <a:sym typeface="Arial"/>
            </a:endParaRPr>
          </a:p>
          <a:p>
            <a:pPr marL="0" marR="0" lvl="0" indent="0" algn="l" rtl="0">
              <a:lnSpc>
                <a:spcPct val="80000"/>
              </a:lnSpc>
              <a:spcBef>
                <a:spcPts val="598"/>
              </a:spcBef>
              <a:spcAft>
                <a:spcPts val="0"/>
              </a:spcAft>
              <a:buClr>
                <a:srgbClr val="724C26"/>
              </a:buClr>
              <a:buSzPts val="2400"/>
              <a:buFont typeface="Times New Roman"/>
              <a:buNone/>
            </a:pPr>
            <a:endParaRPr sz="2400" b="0" i="0" u="none" strike="noStrike" cap="none">
              <a:solidFill>
                <a:srgbClr val="000000"/>
              </a:solidFill>
              <a:latin typeface="Arial"/>
              <a:ea typeface="Arial"/>
              <a:cs typeface="Arial"/>
              <a:sym typeface="Arial"/>
            </a:endParaRPr>
          </a:p>
        </p:txBody>
      </p:sp>
      <p:pic>
        <p:nvPicPr>
          <p:cNvPr id="177" name="Google Shape;177;p14" descr="macromolecule--myoglobin[1]"/>
          <p:cNvPicPr preferRelativeResize="0"/>
          <p:nvPr/>
        </p:nvPicPr>
        <p:blipFill rotWithShape="1">
          <a:blip r:embed="rId3">
            <a:alphaModFix/>
          </a:blip>
          <a:srcRect/>
          <a:stretch/>
        </p:blipFill>
        <p:spPr>
          <a:xfrm>
            <a:off x="5654520" y="380880"/>
            <a:ext cx="3489480" cy="3041640"/>
          </a:xfrm>
          <a:prstGeom prst="rect">
            <a:avLst/>
          </a:prstGeom>
          <a:noFill/>
          <a:ln>
            <a:noFill/>
          </a:ln>
        </p:spPr>
      </p:pic>
      <p:sp>
        <p:nvSpPr>
          <p:cNvPr id="178" name="Google Shape;178;p14"/>
          <p:cNvSpPr/>
          <p:nvPr/>
        </p:nvSpPr>
        <p:spPr>
          <a:xfrm>
            <a:off x="380880" y="3581280"/>
            <a:ext cx="8305920" cy="533520"/>
          </a:xfrm>
          <a:prstGeom prst="rect">
            <a:avLst/>
          </a:prstGeom>
          <a:noFill/>
          <a:ln>
            <a:noFill/>
          </a:ln>
        </p:spPr>
        <p:txBody>
          <a:bodyPr spcFirstLastPara="1" wrap="square" lIns="90000" tIns="46800" rIns="90000" bIns="468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Macromolecules in Organisms</a:t>
            </a:r>
            <a:endParaRPr sz="3200" b="0" i="0" u="none" strike="noStrike" cap="none">
              <a:solidFill>
                <a:srgbClr val="000000"/>
              </a:solidFill>
              <a:latin typeface="Arial"/>
              <a:ea typeface="Arial"/>
              <a:cs typeface="Arial"/>
              <a:sym typeface="Arial"/>
            </a:endParaRPr>
          </a:p>
        </p:txBody>
      </p:sp>
      <p:sp>
        <p:nvSpPr>
          <p:cNvPr id="179" name="Google Shape;179;p14"/>
          <p:cNvSpPr/>
          <p:nvPr/>
        </p:nvSpPr>
        <p:spPr>
          <a:xfrm>
            <a:off x="2666880" y="4876920"/>
            <a:ext cx="3810240" cy="4291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None/>
            </a:pPr>
            <a:r>
              <a:rPr lang="en-US" sz="2200" b="1" i="0" u="none" strike="noStrike" cap="none">
                <a:solidFill>
                  <a:srgbClr val="000000"/>
                </a:solidFill>
                <a:latin typeface="Times New Roman"/>
                <a:ea typeface="Times New Roman"/>
                <a:cs typeface="Times New Roman"/>
                <a:sym typeface="Times New Roman"/>
              </a:rPr>
              <a:t>Carbohydrates</a:t>
            </a:r>
            <a:endParaRPr sz="2200" b="0" i="0" u="none" strike="noStrike" cap="none">
              <a:solidFill>
                <a:srgbClr val="000000"/>
              </a:solidFill>
              <a:latin typeface="Arial"/>
              <a:ea typeface="Arial"/>
              <a:cs typeface="Arial"/>
              <a:sym typeface="Arial"/>
            </a:endParaRPr>
          </a:p>
        </p:txBody>
      </p:sp>
      <p:sp>
        <p:nvSpPr>
          <p:cNvPr id="180" name="Google Shape;180;p14"/>
          <p:cNvSpPr/>
          <p:nvPr/>
        </p:nvSpPr>
        <p:spPr>
          <a:xfrm>
            <a:off x="2590920" y="5257800"/>
            <a:ext cx="4190760" cy="4291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None/>
            </a:pPr>
            <a:r>
              <a:rPr lang="en-US" sz="2200" b="1" i="0" u="none" strike="noStrike" cap="none">
                <a:solidFill>
                  <a:srgbClr val="FF6600"/>
                </a:solidFill>
                <a:latin typeface="Times New Roman"/>
                <a:ea typeface="Times New Roman"/>
                <a:cs typeface="Times New Roman"/>
                <a:sym typeface="Times New Roman"/>
              </a:rPr>
              <a:t>Lipids</a:t>
            </a:r>
            <a:endParaRPr sz="2200" b="0" i="0" u="none" strike="noStrike" cap="none">
              <a:solidFill>
                <a:srgbClr val="000000"/>
              </a:solidFill>
              <a:latin typeface="Arial"/>
              <a:ea typeface="Arial"/>
              <a:cs typeface="Arial"/>
              <a:sym typeface="Arial"/>
            </a:endParaRPr>
          </a:p>
        </p:txBody>
      </p:sp>
      <p:sp>
        <p:nvSpPr>
          <p:cNvPr id="181" name="Google Shape;181;p14"/>
          <p:cNvSpPr/>
          <p:nvPr/>
        </p:nvSpPr>
        <p:spPr>
          <a:xfrm>
            <a:off x="2514600" y="5638680"/>
            <a:ext cx="4267080" cy="4291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None/>
            </a:pPr>
            <a:r>
              <a:rPr lang="en-US" sz="2200" b="1" i="0" u="none" strike="noStrike" cap="none">
                <a:solidFill>
                  <a:srgbClr val="008000"/>
                </a:solidFill>
                <a:latin typeface="Times New Roman"/>
                <a:ea typeface="Times New Roman"/>
                <a:cs typeface="Times New Roman"/>
                <a:sym typeface="Times New Roman"/>
              </a:rPr>
              <a:t>Proteins</a:t>
            </a:r>
            <a:endParaRPr sz="2200" b="0" i="0" u="none" strike="noStrike" cap="none">
              <a:solidFill>
                <a:srgbClr val="000000"/>
              </a:solidFill>
              <a:latin typeface="Arial"/>
              <a:ea typeface="Arial"/>
              <a:cs typeface="Arial"/>
              <a:sym typeface="Arial"/>
            </a:endParaRPr>
          </a:p>
        </p:txBody>
      </p:sp>
      <p:sp>
        <p:nvSpPr>
          <p:cNvPr id="182" name="Google Shape;182;p14"/>
          <p:cNvSpPr/>
          <p:nvPr/>
        </p:nvSpPr>
        <p:spPr>
          <a:xfrm>
            <a:off x="2362320" y="6004080"/>
            <a:ext cx="4572000" cy="4291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None/>
            </a:pPr>
            <a:r>
              <a:rPr lang="en-US" sz="2200" b="1" i="0" u="none" strike="noStrike" cap="none">
                <a:solidFill>
                  <a:srgbClr val="000000"/>
                </a:solidFill>
                <a:latin typeface="Times New Roman"/>
                <a:ea typeface="Times New Roman"/>
                <a:cs typeface="Times New Roman"/>
                <a:sym typeface="Times New Roman"/>
              </a:rPr>
              <a:t>Nucleic Acids</a:t>
            </a:r>
            <a:endParaRPr sz="2200" b="0" i="0" u="none" strike="noStrike" cap="none">
              <a:solidFill>
                <a:srgbClr val="000000"/>
              </a:solidFill>
              <a:latin typeface="Arial"/>
              <a:ea typeface="Arial"/>
              <a:cs typeface="Arial"/>
              <a:sym typeface="Arial"/>
            </a:endParaRPr>
          </a:p>
        </p:txBody>
      </p:sp>
      <p:sp>
        <p:nvSpPr>
          <p:cNvPr id="183" name="Google Shape;183;p14"/>
          <p:cNvSpPr/>
          <p:nvPr/>
        </p:nvSpPr>
        <p:spPr>
          <a:xfrm>
            <a:off x="457200" y="4267080"/>
            <a:ext cx="8229600" cy="457200"/>
          </a:xfrm>
          <a:prstGeom prst="rect">
            <a:avLst/>
          </a:prstGeom>
          <a:noFill/>
          <a:ln>
            <a:noFill/>
          </a:ln>
        </p:spPr>
        <p:txBody>
          <a:bodyPr spcFirstLastPara="1" wrap="square" lIns="90000" tIns="46800" rIns="90000" bIns="46800" anchor="t" anchorCtr="0">
            <a:noAutofit/>
          </a:bodyPr>
          <a:lstStyle/>
          <a:p>
            <a:pPr marL="342720" marR="0" lvl="0" indent="-342720" algn="ctr" rtl="0">
              <a:lnSpc>
                <a:spcPct val="90000"/>
              </a:lnSpc>
              <a:spcBef>
                <a:spcPts val="0"/>
              </a:spcBef>
              <a:spcAft>
                <a:spcPts val="0"/>
              </a:spcAft>
              <a:buClr>
                <a:srgbClr val="FF6600"/>
              </a:buClr>
              <a:buSzPts val="2400"/>
              <a:buFont typeface="Times New Roman"/>
              <a:buChar char="•"/>
            </a:pPr>
            <a:r>
              <a:rPr lang="en-US" sz="2400" b="1" i="0" u="none" strike="noStrike" cap="none">
                <a:solidFill>
                  <a:srgbClr val="FF6600"/>
                </a:solidFill>
                <a:latin typeface="Times New Roman"/>
                <a:ea typeface="Times New Roman"/>
                <a:cs typeface="Times New Roman"/>
                <a:sym typeface="Times New Roman"/>
              </a:rPr>
              <a:t>There are four categories of large molecules in cells:</a:t>
            </a:r>
            <a:endParaRPr sz="2400" b="0" i="0" u="none" strike="noStrike" cap="none">
              <a:solidFill>
                <a:srgbClr val="000000"/>
              </a:solidFill>
              <a:latin typeface="Arial"/>
              <a:ea typeface="Arial"/>
              <a:cs typeface="Arial"/>
              <a:sym typeface="Arial"/>
            </a:endParaRPr>
          </a:p>
        </p:txBody>
      </p:sp>
    </p:spTree>
  </p:cSld>
  <p:clrMapOvr>
    <a:masterClrMapping/>
  </p:clrMapOvr>
  <p:transition spd="med">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5"/>
          <p:cNvSpPr txBox="1"/>
          <p:nvPr/>
        </p:nvSpPr>
        <p:spPr>
          <a:xfrm>
            <a:off x="457200" y="274320"/>
            <a:ext cx="8229600" cy="563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Examples of Polymers</a:t>
            </a:r>
            <a:endParaRPr sz="3200" b="0" i="0" u="none" strike="noStrike" cap="none">
              <a:solidFill>
                <a:srgbClr val="000000"/>
              </a:solidFill>
              <a:latin typeface="Arial"/>
              <a:ea typeface="Arial"/>
              <a:cs typeface="Arial"/>
              <a:sym typeface="Arial"/>
            </a:endParaRPr>
          </a:p>
        </p:txBody>
      </p:sp>
      <p:sp>
        <p:nvSpPr>
          <p:cNvPr id="191" name="Google Shape;191;p15"/>
          <p:cNvSpPr txBox="1"/>
          <p:nvPr/>
        </p:nvSpPr>
        <p:spPr>
          <a:xfrm>
            <a:off x="457200" y="1143000"/>
            <a:ext cx="4038480" cy="557280"/>
          </a:xfrm>
          <a:prstGeom prst="rect">
            <a:avLst/>
          </a:prstGeom>
          <a:noFill/>
          <a:ln>
            <a:noFill/>
          </a:ln>
        </p:spPr>
        <p:txBody>
          <a:bodyPr spcFirstLastPara="1" wrap="square" lIns="91425" tIns="45700" rIns="91425" bIns="45700" anchor="t" anchorCtr="0">
            <a:normAutofit fontScale="81000" lnSpcReduction="10000"/>
          </a:bodyPr>
          <a:lstStyle/>
          <a:p>
            <a:pPr marL="0" marR="0" lvl="0" indent="-205740" algn="l" rtl="0">
              <a:spcBef>
                <a:spcPts val="0"/>
              </a:spcBef>
              <a:spcAft>
                <a:spcPts val="0"/>
              </a:spcAft>
              <a:buClr>
                <a:srgbClr val="008000"/>
              </a:buClr>
              <a:buSzPct val="100000"/>
              <a:buFont typeface="Arial"/>
              <a:buChar char="•"/>
            </a:pPr>
            <a:r>
              <a:rPr lang="en-US" sz="4000" b="0" i="0" u="none" strike="noStrike" cap="none">
                <a:solidFill>
                  <a:srgbClr val="008000"/>
                </a:solidFill>
                <a:latin typeface="Arial"/>
                <a:ea typeface="Arial"/>
                <a:cs typeface="Arial"/>
                <a:sym typeface="Arial"/>
              </a:rPr>
              <a:t>Proteins</a:t>
            </a:r>
            <a:endParaRPr sz="4000" b="0" i="0" u="none" strike="noStrike" cap="none">
              <a:solidFill>
                <a:srgbClr val="000000"/>
              </a:solidFill>
              <a:latin typeface="Arial"/>
              <a:ea typeface="Arial"/>
              <a:cs typeface="Arial"/>
              <a:sym typeface="Arial"/>
            </a:endParaRPr>
          </a:p>
        </p:txBody>
      </p:sp>
      <p:sp>
        <p:nvSpPr>
          <p:cNvPr id="192" name="Google Shape;192;p15"/>
          <p:cNvSpPr/>
          <p:nvPr/>
        </p:nvSpPr>
        <p:spPr>
          <a:xfrm>
            <a:off x="457200" y="2438280"/>
            <a:ext cx="3505320" cy="581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3200" b="1" i="0" u="none" strike="noStrike" cap="none">
                <a:solidFill>
                  <a:srgbClr val="000000"/>
                </a:solidFill>
                <a:latin typeface="Comic Sans MS"/>
                <a:ea typeface="Comic Sans MS"/>
                <a:cs typeface="Comic Sans MS"/>
                <a:sym typeface="Comic Sans MS"/>
              </a:rPr>
              <a:t>Lipids</a:t>
            </a:r>
            <a:endParaRPr sz="3200" b="0" i="0" u="none" strike="noStrike" cap="none">
              <a:solidFill>
                <a:srgbClr val="000000"/>
              </a:solidFill>
              <a:latin typeface="Arial"/>
              <a:ea typeface="Arial"/>
              <a:cs typeface="Arial"/>
              <a:sym typeface="Arial"/>
            </a:endParaRPr>
          </a:p>
        </p:txBody>
      </p:sp>
      <p:sp>
        <p:nvSpPr>
          <p:cNvPr id="193" name="Google Shape;193;p15"/>
          <p:cNvSpPr/>
          <p:nvPr/>
        </p:nvSpPr>
        <p:spPr>
          <a:xfrm>
            <a:off x="304920" y="3886200"/>
            <a:ext cx="3124080" cy="581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1800" b="0" i="0" u="none" strike="noStrike" cap="none">
                <a:solidFill>
                  <a:srgbClr val="000000"/>
                </a:solidFill>
                <a:latin typeface="Arial"/>
                <a:ea typeface="Arial"/>
                <a:cs typeface="Arial"/>
                <a:sym typeface="Arial"/>
              </a:rPr>
              <a:t> </a:t>
            </a:r>
            <a:r>
              <a:rPr lang="en-US" sz="3200" b="1" i="0" u="none" strike="noStrike" cap="none">
                <a:solidFill>
                  <a:srgbClr val="FF6600"/>
                </a:solidFill>
                <a:latin typeface="Comic Sans MS"/>
                <a:ea typeface="Comic Sans MS"/>
                <a:cs typeface="Comic Sans MS"/>
                <a:sym typeface="Comic Sans MS"/>
              </a:rPr>
              <a:t>Carbohydrates</a:t>
            </a:r>
            <a:endParaRPr sz="3200" b="0" i="0" u="none" strike="noStrike" cap="none">
              <a:solidFill>
                <a:srgbClr val="000000"/>
              </a:solidFill>
              <a:latin typeface="Arial"/>
              <a:ea typeface="Arial"/>
              <a:cs typeface="Arial"/>
              <a:sym typeface="Arial"/>
            </a:endParaRPr>
          </a:p>
        </p:txBody>
      </p:sp>
      <p:sp>
        <p:nvSpPr>
          <p:cNvPr id="194" name="Google Shape;194;p15"/>
          <p:cNvSpPr/>
          <p:nvPr/>
        </p:nvSpPr>
        <p:spPr>
          <a:xfrm>
            <a:off x="609480" y="4952880"/>
            <a:ext cx="3124440" cy="581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3200" b="1" i="0" u="none" strike="noStrike" cap="none">
                <a:solidFill>
                  <a:srgbClr val="724C26"/>
                </a:solidFill>
                <a:latin typeface="Comic Sans MS"/>
                <a:ea typeface="Comic Sans MS"/>
                <a:cs typeface="Comic Sans MS"/>
                <a:sym typeface="Comic Sans MS"/>
              </a:rPr>
              <a:t>Nucleic Acids</a:t>
            </a:r>
            <a:endParaRPr sz="3200" b="0" i="0" u="none" strike="noStrike" cap="none">
              <a:solidFill>
                <a:srgbClr val="000000"/>
              </a:solidFill>
              <a:latin typeface="Arial"/>
              <a:ea typeface="Arial"/>
              <a:cs typeface="Arial"/>
              <a:sym typeface="Arial"/>
            </a:endParaRPr>
          </a:p>
        </p:txBody>
      </p:sp>
      <p:pic>
        <p:nvPicPr>
          <p:cNvPr id="195" name="Google Shape;195;p15" descr="ras-rid-protein[1]"/>
          <p:cNvPicPr preferRelativeResize="0"/>
          <p:nvPr/>
        </p:nvPicPr>
        <p:blipFill rotWithShape="1">
          <a:blip r:embed="rId3">
            <a:alphaModFix/>
          </a:blip>
          <a:srcRect/>
          <a:stretch/>
        </p:blipFill>
        <p:spPr>
          <a:xfrm>
            <a:off x="6095880" y="914400"/>
            <a:ext cx="2286000" cy="2822400"/>
          </a:xfrm>
          <a:prstGeom prst="rect">
            <a:avLst/>
          </a:prstGeom>
          <a:noFill/>
          <a:ln>
            <a:noFill/>
          </a:ln>
        </p:spPr>
      </p:pic>
      <p:cxnSp>
        <p:nvCxnSpPr>
          <p:cNvPr id="196" name="Google Shape;196;p15"/>
          <p:cNvCxnSpPr/>
          <p:nvPr/>
        </p:nvCxnSpPr>
        <p:spPr>
          <a:xfrm>
            <a:off x="2743200" y="1523880"/>
            <a:ext cx="3276720" cy="0"/>
          </a:xfrm>
          <a:prstGeom prst="straightConnector1">
            <a:avLst/>
          </a:prstGeom>
          <a:noFill/>
          <a:ln w="38150" cap="flat" cmpd="sng">
            <a:solidFill>
              <a:srgbClr val="000000"/>
            </a:solidFill>
            <a:prstDash val="solid"/>
            <a:miter lim="8000"/>
            <a:headEnd type="none" w="sm" len="sm"/>
            <a:tailEnd type="triangle" w="med" len="med"/>
          </a:ln>
        </p:spPr>
      </p:cxnSp>
      <p:cxnSp>
        <p:nvCxnSpPr>
          <p:cNvPr id="197" name="Google Shape;197;p15"/>
          <p:cNvCxnSpPr/>
          <p:nvPr/>
        </p:nvCxnSpPr>
        <p:spPr>
          <a:xfrm>
            <a:off x="1676520" y="2743200"/>
            <a:ext cx="1981080" cy="685800"/>
          </a:xfrm>
          <a:prstGeom prst="straightConnector1">
            <a:avLst/>
          </a:prstGeom>
          <a:noFill/>
          <a:ln w="38150" cap="flat" cmpd="sng">
            <a:solidFill>
              <a:srgbClr val="000000"/>
            </a:solidFill>
            <a:prstDash val="solid"/>
            <a:miter lim="8000"/>
            <a:headEnd type="none" w="sm" len="sm"/>
            <a:tailEnd type="triangle" w="med" len="med"/>
          </a:ln>
        </p:spPr>
      </p:cxnSp>
      <p:cxnSp>
        <p:nvCxnSpPr>
          <p:cNvPr id="198" name="Google Shape;198;p15"/>
          <p:cNvCxnSpPr/>
          <p:nvPr/>
        </p:nvCxnSpPr>
        <p:spPr>
          <a:xfrm>
            <a:off x="3352680" y="4191120"/>
            <a:ext cx="2819520" cy="0"/>
          </a:xfrm>
          <a:prstGeom prst="straightConnector1">
            <a:avLst/>
          </a:prstGeom>
          <a:noFill/>
          <a:ln w="38150" cap="flat" cmpd="sng">
            <a:solidFill>
              <a:srgbClr val="000000"/>
            </a:solidFill>
            <a:prstDash val="solid"/>
            <a:miter lim="8000"/>
            <a:headEnd type="none" w="sm" len="sm"/>
            <a:tailEnd type="triangle" w="med" len="med"/>
          </a:ln>
        </p:spPr>
      </p:cxnSp>
      <p:cxnSp>
        <p:nvCxnSpPr>
          <p:cNvPr id="199" name="Google Shape;199;p15"/>
          <p:cNvCxnSpPr/>
          <p:nvPr/>
        </p:nvCxnSpPr>
        <p:spPr>
          <a:xfrm>
            <a:off x="3505320" y="5257800"/>
            <a:ext cx="380880" cy="0"/>
          </a:xfrm>
          <a:prstGeom prst="straightConnector1">
            <a:avLst/>
          </a:prstGeom>
          <a:noFill/>
          <a:ln w="38150" cap="flat" cmpd="sng">
            <a:solidFill>
              <a:srgbClr val="000000"/>
            </a:solidFill>
            <a:prstDash val="solid"/>
            <a:miter lim="8000"/>
            <a:headEnd type="none" w="sm" len="sm"/>
            <a:tailEnd type="triangl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6"/>
          <p:cNvSpPr txBox="1"/>
          <p:nvPr/>
        </p:nvSpPr>
        <p:spPr>
          <a:xfrm>
            <a:off x="457200" y="274320"/>
            <a:ext cx="8229600" cy="563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Carbohydrates</a:t>
            </a:r>
            <a:endParaRPr sz="3200" b="0" i="0" u="none" strike="noStrike" cap="none">
              <a:solidFill>
                <a:srgbClr val="000000"/>
              </a:solidFill>
              <a:latin typeface="Arial"/>
              <a:ea typeface="Arial"/>
              <a:cs typeface="Arial"/>
              <a:sym typeface="Arial"/>
            </a:endParaRPr>
          </a:p>
        </p:txBody>
      </p:sp>
      <p:sp>
        <p:nvSpPr>
          <p:cNvPr id="207" name="Google Shape;207;p16"/>
          <p:cNvSpPr txBox="1"/>
          <p:nvPr/>
        </p:nvSpPr>
        <p:spPr>
          <a:xfrm>
            <a:off x="228600" y="1066680"/>
            <a:ext cx="3657600" cy="5486400"/>
          </a:xfrm>
          <a:prstGeom prst="rect">
            <a:avLst/>
          </a:prstGeom>
          <a:noFill/>
          <a:ln>
            <a:noFill/>
          </a:ln>
        </p:spPr>
        <p:txBody>
          <a:bodyPr spcFirstLastPara="1" wrap="square" lIns="91425" tIns="45700" rIns="91425" bIns="45700" anchor="t" anchorCtr="0">
            <a:normAutofit/>
          </a:bodyPr>
          <a:lstStyle/>
          <a:p>
            <a:pPr marL="0" marR="0" lvl="0" indent="-177800" algn="l" rtl="0">
              <a:lnSpc>
                <a:spcPct val="100000"/>
              </a:lnSpc>
              <a:spcBef>
                <a:spcPts val="0"/>
              </a:spcBef>
              <a:spcAft>
                <a:spcPts val="0"/>
              </a:spcAft>
              <a:buClr>
                <a:srgbClr val="008000"/>
              </a:buClr>
              <a:buSzPts val="2800"/>
              <a:buFont typeface="Times New Roman"/>
              <a:buChar char="•"/>
            </a:pPr>
            <a:r>
              <a:rPr lang="en-US" sz="2800" b="1" i="0" u="none" strike="noStrike" cap="none">
                <a:solidFill>
                  <a:srgbClr val="008000"/>
                </a:solidFill>
                <a:latin typeface="Times New Roman"/>
                <a:ea typeface="Times New Roman"/>
                <a:cs typeface="Times New Roman"/>
                <a:sym typeface="Times New Roman"/>
              </a:rPr>
              <a:t>Carbohydrates include:</a:t>
            </a:r>
            <a:endParaRPr sz="2800" b="0" i="0" u="none" strike="noStrike" cap="none">
              <a:solidFill>
                <a:srgbClr val="000000"/>
              </a:solidFill>
              <a:latin typeface="Arial"/>
              <a:ea typeface="Arial"/>
              <a:cs typeface="Arial"/>
              <a:sym typeface="Arial"/>
            </a:endParaRPr>
          </a:p>
          <a:p>
            <a:pPr marL="457200" marR="0" lvl="1" indent="-152400" algn="l" rtl="0">
              <a:lnSpc>
                <a:spcPct val="100000"/>
              </a:lnSpc>
              <a:spcBef>
                <a:spcPts val="598"/>
              </a:spcBef>
              <a:spcAft>
                <a:spcPts val="0"/>
              </a:spcAft>
              <a:buClr>
                <a:srgbClr val="000000"/>
              </a:buClr>
              <a:buSzPts val="2400"/>
              <a:buFont typeface="Times New Roman"/>
              <a:buChar char="–"/>
            </a:pPr>
            <a:r>
              <a:rPr lang="en-US" sz="2400" b="1" i="0" u="none" strike="noStrike" cap="none">
                <a:solidFill>
                  <a:srgbClr val="000000"/>
                </a:solidFill>
                <a:latin typeface="Times New Roman"/>
                <a:ea typeface="Times New Roman"/>
                <a:cs typeface="Times New Roman"/>
                <a:sym typeface="Times New Roman"/>
              </a:rPr>
              <a:t>Small sugar molecules in soft drinks</a:t>
            </a:r>
            <a:endParaRPr sz="2400" b="0" i="0" u="none" strike="noStrike" cap="none">
              <a:solidFill>
                <a:srgbClr val="000000"/>
              </a:solidFill>
              <a:latin typeface="Arial"/>
              <a:ea typeface="Arial"/>
              <a:cs typeface="Arial"/>
              <a:sym typeface="Arial"/>
            </a:endParaRPr>
          </a:p>
          <a:p>
            <a:pPr marL="457200" marR="0" lvl="1" indent="-152400" algn="l" rtl="0">
              <a:lnSpc>
                <a:spcPct val="100000"/>
              </a:lnSpc>
              <a:spcBef>
                <a:spcPts val="598"/>
              </a:spcBef>
              <a:spcAft>
                <a:spcPts val="0"/>
              </a:spcAft>
              <a:buClr>
                <a:srgbClr val="000000"/>
              </a:buClr>
              <a:buSzPts val="2400"/>
              <a:buFont typeface="Times New Roman"/>
              <a:buChar char="–"/>
            </a:pPr>
            <a:r>
              <a:rPr lang="en-US" sz="2400" b="1" i="0" u="none" strike="noStrike" cap="none">
                <a:solidFill>
                  <a:srgbClr val="000000"/>
                </a:solidFill>
                <a:latin typeface="Times New Roman"/>
                <a:ea typeface="Times New Roman"/>
                <a:cs typeface="Times New Roman"/>
                <a:sym typeface="Times New Roman"/>
              </a:rPr>
              <a:t>Long starch molecules in rice, wheat, pasta and potatoes</a:t>
            </a:r>
            <a:endParaRPr sz="2400" b="0" i="0" u="none" strike="noStrike" cap="none">
              <a:solidFill>
                <a:srgbClr val="000000"/>
              </a:solidFill>
              <a:latin typeface="Arial"/>
              <a:ea typeface="Arial"/>
              <a:cs typeface="Arial"/>
              <a:sym typeface="Arial"/>
            </a:endParaRPr>
          </a:p>
        </p:txBody>
      </p:sp>
      <p:pic>
        <p:nvPicPr>
          <p:cNvPr id="208" name="Google Shape;208;p16"/>
          <p:cNvPicPr preferRelativeResize="0"/>
          <p:nvPr/>
        </p:nvPicPr>
        <p:blipFill rotWithShape="1">
          <a:blip r:embed="rId3">
            <a:alphaModFix/>
          </a:blip>
          <a:srcRect/>
          <a:stretch/>
        </p:blipFill>
        <p:spPr>
          <a:xfrm>
            <a:off x="4419720" y="3733920"/>
            <a:ext cx="2286000" cy="1409760"/>
          </a:xfrm>
          <a:prstGeom prst="rect">
            <a:avLst/>
          </a:prstGeom>
          <a:noFill/>
          <a:ln>
            <a:noFill/>
          </a:ln>
        </p:spPr>
      </p:pic>
      <p:pic>
        <p:nvPicPr>
          <p:cNvPr id="209" name="Google Shape;209;p16"/>
          <p:cNvPicPr preferRelativeResize="0"/>
          <p:nvPr/>
        </p:nvPicPr>
        <p:blipFill rotWithShape="1">
          <a:blip r:embed="rId4">
            <a:alphaModFix/>
          </a:blip>
          <a:srcRect/>
          <a:stretch/>
        </p:blipFill>
        <p:spPr>
          <a:xfrm>
            <a:off x="5181480" y="5181480"/>
            <a:ext cx="1752840" cy="1517760"/>
          </a:xfrm>
          <a:prstGeom prst="rect">
            <a:avLst/>
          </a:prstGeom>
          <a:noFill/>
          <a:ln>
            <a:noFill/>
          </a:ln>
        </p:spPr>
      </p:pic>
    </p:spTree>
  </p:cSld>
  <p:clrMapOvr>
    <a:masterClrMapping/>
  </p:clrMapOvr>
  <p:transition spd="med">
    <p:fade thruBlk="1"/>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7"/>
          <p:cNvSpPr txBox="1"/>
          <p:nvPr/>
        </p:nvSpPr>
        <p:spPr>
          <a:xfrm>
            <a:off x="457200" y="274320"/>
            <a:ext cx="8229600" cy="6397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Linking Monomers</a:t>
            </a:r>
            <a:endParaRPr sz="3200" b="0" i="0" u="none" strike="noStrike" cap="none">
              <a:solidFill>
                <a:srgbClr val="000000"/>
              </a:solidFill>
              <a:latin typeface="Arial"/>
              <a:ea typeface="Arial"/>
              <a:cs typeface="Arial"/>
              <a:sym typeface="Arial"/>
            </a:endParaRPr>
          </a:p>
        </p:txBody>
      </p:sp>
      <p:sp>
        <p:nvSpPr>
          <p:cNvPr id="217" name="Google Shape;217;p17"/>
          <p:cNvSpPr/>
          <p:nvPr/>
        </p:nvSpPr>
        <p:spPr>
          <a:xfrm>
            <a:off x="228600" y="1219320"/>
            <a:ext cx="8458200" cy="15562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None/>
            </a:pPr>
            <a:r>
              <a:rPr lang="en-US" sz="3200" b="1" i="0" u="none" strike="noStrike" cap="none">
                <a:solidFill>
                  <a:srgbClr val="FF6600"/>
                </a:solidFill>
                <a:latin typeface="Times New Roman"/>
                <a:ea typeface="Times New Roman"/>
                <a:cs typeface="Times New Roman"/>
                <a:sym typeface="Times New Roman"/>
              </a:rPr>
              <a:t>Cells link monomers by a process</a:t>
            </a:r>
            <a:r>
              <a:rPr lang="en-US" sz="2000" b="1" i="0" u="none" strike="noStrike" cap="none">
                <a:solidFill>
                  <a:srgbClr val="FF6600"/>
                </a:solidFill>
                <a:latin typeface="Times New Roman"/>
                <a:ea typeface="Times New Roman"/>
                <a:cs typeface="Times New Roman"/>
                <a:sym typeface="Times New Roman"/>
              </a:rPr>
              <a:t> </a:t>
            </a:r>
            <a:r>
              <a:rPr lang="en-US" sz="3200" b="1" i="0" u="none" strike="noStrike" cap="none">
                <a:solidFill>
                  <a:srgbClr val="FF6600"/>
                </a:solidFill>
                <a:latin typeface="Times New Roman"/>
                <a:ea typeface="Times New Roman"/>
                <a:cs typeface="Times New Roman"/>
                <a:sym typeface="Times New Roman"/>
              </a:rPr>
              <a:t>called condensation or dehydration synthesis (removing a molecule of water)</a:t>
            </a:r>
            <a:endParaRPr sz="3200" b="0" i="0" u="none" strike="noStrike" cap="none">
              <a:solidFill>
                <a:srgbClr val="000000"/>
              </a:solidFill>
              <a:latin typeface="Arial"/>
              <a:ea typeface="Arial"/>
              <a:cs typeface="Arial"/>
              <a:sym typeface="Arial"/>
            </a:endParaRPr>
          </a:p>
        </p:txBody>
      </p:sp>
      <p:pic>
        <p:nvPicPr>
          <p:cNvPr id="218" name="Google Shape;218;p17" descr="DehSyn1[1]"/>
          <p:cNvPicPr preferRelativeResize="0"/>
          <p:nvPr/>
        </p:nvPicPr>
        <p:blipFill rotWithShape="1">
          <a:blip r:embed="rId3">
            <a:alphaModFix/>
          </a:blip>
          <a:srcRect l="-1760" t="17042" b="31816"/>
          <a:stretch/>
        </p:blipFill>
        <p:spPr>
          <a:xfrm>
            <a:off x="304920" y="2895480"/>
            <a:ext cx="8420040" cy="2190960"/>
          </a:xfrm>
          <a:prstGeom prst="rect">
            <a:avLst/>
          </a:prstGeom>
          <a:noFill/>
          <a:ln>
            <a:noFill/>
          </a:ln>
        </p:spPr>
      </p:pic>
      <p:sp>
        <p:nvSpPr>
          <p:cNvPr id="219" name="Google Shape;219;p17"/>
          <p:cNvSpPr/>
          <p:nvPr/>
        </p:nvSpPr>
        <p:spPr>
          <a:xfrm>
            <a:off x="1143000" y="5257800"/>
            <a:ext cx="7086600" cy="9471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None/>
            </a:pPr>
            <a:r>
              <a:rPr lang="en-US" sz="2800" b="1" i="0" u="none" strike="noStrike" cap="none">
                <a:solidFill>
                  <a:srgbClr val="008000"/>
                </a:solidFill>
                <a:latin typeface="Times New Roman"/>
                <a:ea typeface="Times New Roman"/>
                <a:cs typeface="Times New Roman"/>
                <a:sym typeface="Times New Roman"/>
              </a:rPr>
              <a:t>This process joins two sugar monomers to make a double sugar</a:t>
            </a:r>
            <a:endParaRPr sz="2800" b="0" i="0" u="none" strike="noStrike" cap="none">
              <a:solidFill>
                <a:srgbClr val="000000"/>
              </a:solidFill>
              <a:latin typeface="Arial"/>
              <a:ea typeface="Arial"/>
              <a:cs typeface="Arial"/>
              <a:sym typeface="Arial"/>
            </a:endParaRPr>
          </a:p>
        </p:txBody>
      </p:sp>
      <p:sp>
        <p:nvSpPr>
          <p:cNvPr id="220" name="Google Shape;220;p17"/>
          <p:cNvSpPr/>
          <p:nvPr/>
        </p:nvSpPr>
        <p:spPr>
          <a:xfrm>
            <a:off x="4648320" y="3200400"/>
            <a:ext cx="1295280" cy="6426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None/>
            </a:pPr>
            <a:r>
              <a:rPr lang="en-US" sz="1800" b="0" i="0" u="none" strike="noStrike" cap="none">
                <a:solidFill>
                  <a:srgbClr val="FF3300"/>
                </a:solidFill>
                <a:latin typeface="Arial Black"/>
                <a:ea typeface="Arial Black"/>
                <a:cs typeface="Arial Black"/>
                <a:sym typeface="Arial Black"/>
              </a:rPr>
              <a:t>Remove H</a:t>
            </a:r>
            <a:endParaRPr sz="1800" b="0" i="0" u="none" strike="noStrike" cap="none">
              <a:solidFill>
                <a:srgbClr val="000000"/>
              </a:solidFill>
              <a:latin typeface="Arial"/>
              <a:ea typeface="Arial"/>
              <a:cs typeface="Arial"/>
              <a:sym typeface="Arial"/>
            </a:endParaRPr>
          </a:p>
        </p:txBody>
      </p:sp>
      <p:sp>
        <p:nvSpPr>
          <p:cNvPr id="221" name="Google Shape;221;p17"/>
          <p:cNvSpPr/>
          <p:nvPr/>
        </p:nvSpPr>
        <p:spPr>
          <a:xfrm>
            <a:off x="3124080" y="4724280"/>
            <a:ext cx="2210040" cy="3988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FF3300"/>
                </a:solidFill>
                <a:latin typeface="Arial Black"/>
                <a:ea typeface="Arial Black"/>
                <a:cs typeface="Arial Black"/>
                <a:sym typeface="Arial Black"/>
              </a:rPr>
              <a:t>Remove OH</a:t>
            </a:r>
            <a:endParaRPr sz="2000" b="0" i="0" u="none" strike="noStrike" cap="none">
              <a:solidFill>
                <a:srgbClr val="000000"/>
              </a:solidFill>
              <a:latin typeface="Arial"/>
              <a:ea typeface="Arial"/>
              <a:cs typeface="Arial"/>
              <a:sym typeface="Arial"/>
            </a:endParaRPr>
          </a:p>
        </p:txBody>
      </p:sp>
      <p:cxnSp>
        <p:nvCxnSpPr>
          <p:cNvPr id="222" name="Google Shape;222;p17"/>
          <p:cNvCxnSpPr/>
          <p:nvPr/>
        </p:nvCxnSpPr>
        <p:spPr>
          <a:xfrm>
            <a:off x="5410080" y="3505320"/>
            <a:ext cx="228600" cy="457200"/>
          </a:xfrm>
          <a:prstGeom prst="straightConnector1">
            <a:avLst/>
          </a:prstGeom>
          <a:noFill/>
          <a:ln w="57225" cap="flat" cmpd="sng">
            <a:solidFill>
              <a:srgbClr val="000000"/>
            </a:solidFill>
            <a:prstDash val="solid"/>
            <a:miter lim="8000"/>
            <a:headEnd type="none" w="sm" len="sm"/>
            <a:tailEnd type="triangle" w="med" len="med"/>
          </a:ln>
        </p:spPr>
      </p:cxnSp>
      <p:cxnSp>
        <p:nvCxnSpPr>
          <p:cNvPr id="223" name="Google Shape;223;p17"/>
          <p:cNvCxnSpPr/>
          <p:nvPr/>
        </p:nvCxnSpPr>
        <p:spPr>
          <a:xfrm rot="10800000">
            <a:off x="3581280" y="4419720"/>
            <a:ext cx="533520" cy="304560"/>
          </a:xfrm>
          <a:prstGeom prst="straightConnector1">
            <a:avLst/>
          </a:prstGeom>
          <a:noFill/>
          <a:ln w="57225" cap="flat" cmpd="sng">
            <a:solidFill>
              <a:srgbClr val="000000"/>
            </a:solidFill>
            <a:prstDash val="solid"/>
            <a:miter lim="8000"/>
            <a:headEnd type="none" w="sm" len="sm"/>
            <a:tailEnd type="triangle" w="med" len="med"/>
          </a:ln>
        </p:spPr>
      </p:cxnSp>
      <p:sp>
        <p:nvSpPr>
          <p:cNvPr id="224" name="Google Shape;224;p17"/>
          <p:cNvSpPr/>
          <p:nvPr/>
        </p:nvSpPr>
        <p:spPr>
          <a:xfrm>
            <a:off x="4191120" y="3809880"/>
            <a:ext cx="838080" cy="685800"/>
          </a:xfrm>
          <a:prstGeom prst="ellipse">
            <a:avLst/>
          </a:prstGeom>
          <a:solidFill>
            <a:srgbClr val="BBE0E3"/>
          </a:solidFill>
          <a:ln w="9525" cap="flat" cmpd="sng">
            <a:solidFill>
              <a:srgbClr val="000000"/>
            </a:solidFill>
            <a:prstDash val="solid"/>
            <a:miter lim="8000"/>
            <a:headEnd type="none" w="sm" len="sm"/>
            <a:tailEnd type="none" w="sm" len="sm"/>
          </a:ln>
        </p:spPr>
        <p:txBody>
          <a:bodyPr spcFirstLastPara="1" wrap="square" lIns="90000" tIns="46800" rIns="90000" bIns="46800" anchor="ctr" anchorCtr="0">
            <a:noAutofit/>
          </a:bodyPr>
          <a:lstStyle/>
          <a:p>
            <a:pPr marL="0" marR="0" lvl="0" indent="0" algn="ctr" rtl="0">
              <a:spcBef>
                <a:spcPts val="0"/>
              </a:spcBef>
              <a:spcAft>
                <a:spcPts val="0"/>
              </a:spcAft>
              <a:buNone/>
            </a:pPr>
            <a:r>
              <a:rPr lang="en-US" sz="1800" b="0" i="0" u="none" strike="noStrike" cap="none">
                <a:solidFill>
                  <a:srgbClr val="000000"/>
                </a:solidFill>
                <a:latin typeface="Arial"/>
                <a:ea typeface="Arial"/>
                <a:cs typeface="Arial"/>
                <a:sym typeface="Arial"/>
              </a:rPr>
              <a:t>H</a:t>
            </a:r>
            <a:r>
              <a:rPr lang="en-US" sz="1800" b="0" i="0" u="none" strike="noStrike" cap="none" baseline="-25000">
                <a:solidFill>
                  <a:srgbClr val="000000"/>
                </a:solidFill>
                <a:latin typeface="Arial"/>
                <a:ea typeface="Arial"/>
                <a:cs typeface="Arial"/>
                <a:sym typeface="Arial"/>
              </a:rPr>
              <a:t>2</a:t>
            </a:r>
            <a:r>
              <a:rPr lang="en-US" sz="1800" b="0" i="0" u="none" strike="noStrike" cap="none">
                <a:solidFill>
                  <a:srgbClr val="000000"/>
                </a:solidFill>
                <a:latin typeface="Arial"/>
                <a:ea typeface="Arial"/>
                <a:cs typeface="Arial"/>
                <a:sym typeface="Arial"/>
              </a:rPr>
              <a:t>O Forms</a:t>
            </a:r>
            <a:endParaRPr sz="18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22"/>
                                        </p:tgtEl>
                                        <p:attrNameLst>
                                          <p:attrName>style.visibility</p:attrName>
                                        </p:attrNameLst>
                                      </p:cBhvr>
                                      <p:to>
                                        <p:strVal val="visible"/>
                                      </p:to>
                                    </p:set>
                                    <p:anim calcmode="lin" valueType="num">
                                      <p:cBhvr additive="base">
                                        <p:cTn id="7" dur="500"/>
                                        <p:tgtEl>
                                          <p:spTgt spid="22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20"/>
                                        </p:tgtEl>
                                        <p:attrNameLst>
                                          <p:attrName>style.visibility</p:attrName>
                                        </p:attrNameLst>
                                      </p:cBhvr>
                                      <p:to>
                                        <p:strVal val="visible"/>
                                      </p:to>
                                    </p:set>
                                    <p:anim calcmode="lin" valueType="num">
                                      <p:cBhvr additive="base">
                                        <p:cTn id="12" dur="500"/>
                                        <p:tgtEl>
                                          <p:spTgt spid="220"/>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21"/>
                                        </p:tgtEl>
                                        <p:attrNameLst>
                                          <p:attrName>style.visibility</p:attrName>
                                        </p:attrNameLst>
                                      </p:cBhvr>
                                      <p:to>
                                        <p:strVal val="visible"/>
                                      </p:to>
                                    </p:set>
                                    <p:anim calcmode="lin" valueType="num">
                                      <p:cBhvr additive="base">
                                        <p:cTn id="17" dur="500"/>
                                        <p:tgtEl>
                                          <p:spTgt spid="221"/>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23"/>
                                        </p:tgtEl>
                                        <p:attrNameLst>
                                          <p:attrName>style.visibility</p:attrName>
                                        </p:attrNameLst>
                                      </p:cBhvr>
                                      <p:to>
                                        <p:strVal val="visible"/>
                                      </p:to>
                                    </p:set>
                                    <p:anim calcmode="lin" valueType="num">
                                      <p:cBhvr additive="base">
                                        <p:cTn id="22" dur="500"/>
                                        <p:tgtEl>
                                          <p:spTgt spid="223"/>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4"/>
                                        </p:tgtEl>
                                        <p:attrNameLst>
                                          <p:attrName>style.visibility</p:attrName>
                                        </p:attrNameLst>
                                      </p:cBhvr>
                                      <p:to>
                                        <p:strVal val="visible"/>
                                      </p:to>
                                    </p:set>
                                    <p:animEffect transition="in" filter="fade">
                                      <p:cBhvr>
                                        <p:cTn id="27" dur="5000"/>
                                        <p:tgtEl>
                                          <p:spTgt spid="2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18"/>
          <p:cNvSpPr txBox="1"/>
          <p:nvPr/>
        </p:nvSpPr>
        <p:spPr>
          <a:xfrm>
            <a:off x="457200" y="274680"/>
            <a:ext cx="8229600" cy="334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Breaking Down Polymers</a:t>
            </a:r>
            <a:endParaRPr sz="3200" b="0" i="0" u="none" strike="noStrike" cap="none">
              <a:solidFill>
                <a:srgbClr val="000000"/>
              </a:solidFill>
              <a:latin typeface="Arial"/>
              <a:ea typeface="Arial"/>
              <a:cs typeface="Arial"/>
              <a:sym typeface="Arial"/>
            </a:endParaRPr>
          </a:p>
        </p:txBody>
      </p:sp>
      <p:pic>
        <p:nvPicPr>
          <p:cNvPr id="232" name="Google Shape;232;p18" descr="image461[1]"/>
          <p:cNvPicPr preferRelativeResize="0"/>
          <p:nvPr/>
        </p:nvPicPr>
        <p:blipFill rotWithShape="1">
          <a:blip r:embed="rId3">
            <a:alphaModFix/>
          </a:blip>
          <a:srcRect/>
          <a:stretch/>
        </p:blipFill>
        <p:spPr>
          <a:xfrm>
            <a:off x="4267080" y="1295280"/>
            <a:ext cx="4378320" cy="4389480"/>
          </a:xfrm>
          <a:prstGeom prst="rect">
            <a:avLst/>
          </a:prstGeom>
          <a:noFill/>
          <a:ln>
            <a:noFill/>
          </a:ln>
        </p:spPr>
      </p:pic>
      <p:sp>
        <p:nvSpPr>
          <p:cNvPr id="233" name="Google Shape;233;p18"/>
          <p:cNvSpPr txBox="1"/>
          <p:nvPr/>
        </p:nvSpPr>
        <p:spPr>
          <a:xfrm>
            <a:off x="456840" y="1669680"/>
            <a:ext cx="3624120" cy="3691080"/>
          </a:xfrm>
          <a:prstGeom prst="rect">
            <a:avLst/>
          </a:prstGeom>
          <a:noFill/>
          <a:ln>
            <a:noFill/>
          </a:ln>
        </p:spPr>
        <p:txBody>
          <a:bodyPr spcFirstLastPara="1" wrap="square" lIns="91425" tIns="45700" rIns="91425" bIns="45700" anchor="t" anchorCtr="0">
            <a:normAutofit/>
          </a:bodyPr>
          <a:lstStyle/>
          <a:p>
            <a:pPr marL="342720" marR="0" lvl="0" indent="-342720" algn="l" rtl="0">
              <a:lnSpc>
                <a:spcPct val="100000"/>
              </a:lnSpc>
              <a:spcBef>
                <a:spcPts val="0"/>
              </a:spcBef>
              <a:spcAft>
                <a:spcPts val="0"/>
              </a:spcAft>
              <a:buClr>
                <a:srgbClr val="008000"/>
              </a:buClr>
              <a:buSzPts val="2800"/>
              <a:buFont typeface="Times New Roman"/>
              <a:buChar char="•"/>
            </a:pPr>
            <a:r>
              <a:rPr lang="en-US" sz="2800" b="1" i="0" u="none" strike="noStrike" cap="none">
                <a:solidFill>
                  <a:srgbClr val="008000"/>
                </a:solidFill>
                <a:latin typeface="Times New Roman"/>
                <a:ea typeface="Times New Roman"/>
                <a:cs typeface="Times New Roman"/>
                <a:sym typeface="Times New Roman"/>
              </a:rPr>
              <a:t>Cells break down macromolecules by a process called hydrolysis (adding a molecule of water)</a:t>
            </a:r>
            <a:endParaRPr sz="2800" b="0" i="0" u="none" strike="noStrike" cap="none">
              <a:solidFill>
                <a:srgbClr val="000000"/>
              </a:solidFill>
              <a:latin typeface="Arial"/>
              <a:ea typeface="Arial"/>
              <a:cs typeface="Arial"/>
              <a:sym typeface="Arial"/>
            </a:endParaRPr>
          </a:p>
        </p:txBody>
      </p:sp>
      <p:sp>
        <p:nvSpPr>
          <p:cNvPr id="234" name="Google Shape;234;p18"/>
          <p:cNvSpPr/>
          <p:nvPr/>
        </p:nvSpPr>
        <p:spPr>
          <a:xfrm>
            <a:off x="1981080" y="5638680"/>
            <a:ext cx="7162920" cy="5205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None/>
            </a:pPr>
            <a:r>
              <a:rPr lang="en-US" sz="2800" b="1" i="0" u="none" strike="noStrike" cap="none">
                <a:solidFill>
                  <a:srgbClr val="FF6600"/>
                </a:solidFill>
                <a:latin typeface="Times New Roman"/>
                <a:ea typeface="Times New Roman"/>
                <a:cs typeface="Times New Roman"/>
                <a:sym typeface="Times New Roman"/>
              </a:rPr>
              <a:t>Water added to split a double sugar</a:t>
            </a:r>
            <a:endParaRPr sz="28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2"/>
                                        </p:tgtEl>
                                        <p:attrNameLst>
                                          <p:attrName>style.visibility</p:attrName>
                                        </p:attrNameLst>
                                      </p:cBhvr>
                                      <p:to>
                                        <p:strVal val="visible"/>
                                      </p:to>
                                    </p:set>
                                    <p:animEffect transition="in" filter="fade">
                                      <p:cBhvr>
                                        <p:cTn id="7" dur="500"/>
                                        <p:tgtEl>
                                          <p:spTgt spid="23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34"/>
                                        </p:tgtEl>
                                        <p:attrNameLst>
                                          <p:attrName>style.visibility</p:attrName>
                                        </p:attrNameLst>
                                      </p:cBhvr>
                                      <p:to>
                                        <p:strVal val="visible"/>
                                      </p:to>
                                    </p:set>
                                    <p:anim calcmode="lin" valueType="num">
                                      <p:cBhvr additive="base">
                                        <p:cTn id="12" dur="500"/>
                                        <p:tgtEl>
                                          <p:spTgt spid="23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9"/>
          <p:cNvSpPr txBox="1"/>
          <p:nvPr/>
        </p:nvSpPr>
        <p:spPr>
          <a:xfrm>
            <a:off x="457200" y="274320"/>
            <a:ext cx="8229600" cy="563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Monosaccharides</a:t>
            </a:r>
            <a:endParaRPr sz="3200" b="0" i="0" u="none" strike="noStrike" cap="none">
              <a:solidFill>
                <a:srgbClr val="000000"/>
              </a:solidFill>
              <a:latin typeface="Arial"/>
              <a:ea typeface="Arial"/>
              <a:cs typeface="Arial"/>
              <a:sym typeface="Arial"/>
            </a:endParaRPr>
          </a:p>
        </p:txBody>
      </p:sp>
      <p:sp>
        <p:nvSpPr>
          <p:cNvPr id="242" name="Google Shape;242;p19"/>
          <p:cNvSpPr txBox="1"/>
          <p:nvPr/>
        </p:nvSpPr>
        <p:spPr>
          <a:xfrm>
            <a:off x="228600" y="1371600"/>
            <a:ext cx="3657600" cy="533520"/>
          </a:xfrm>
          <a:prstGeom prst="rect">
            <a:avLst/>
          </a:prstGeom>
          <a:noFill/>
          <a:ln>
            <a:noFill/>
          </a:ln>
        </p:spPr>
        <p:txBody>
          <a:bodyPr spcFirstLastPara="1" wrap="square" lIns="91425" tIns="45700" rIns="91425" bIns="45700" anchor="t" anchorCtr="0">
            <a:normAutofit fontScale="85000" lnSpcReduction="10000"/>
          </a:bodyPr>
          <a:lstStyle/>
          <a:p>
            <a:pPr marL="342720" marR="0" lvl="0" indent="-342720" algn="l" rtl="0">
              <a:lnSpc>
                <a:spcPct val="100000"/>
              </a:lnSpc>
              <a:spcBef>
                <a:spcPts val="0"/>
              </a:spcBef>
              <a:spcAft>
                <a:spcPts val="0"/>
              </a:spcAft>
              <a:buClr>
                <a:srgbClr val="008000"/>
              </a:buClr>
              <a:buSzPct val="100000"/>
              <a:buFont typeface="Times New Roman"/>
              <a:buChar char="•"/>
            </a:pPr>
            <a:r>
              <a:rPr lang="en-US" sz="3600" b="0" i="0" u="none" strike="noStrike" cap="none">
                <a:solidFill>
                  <a:srgbClr val="008000"/>
                </a:solidFill>
                <a:latin typeface="Times New Roman"/>
                <a:ea typeface="Times New Roman"/>
                <a:cs typeface="Times New Roman"/>
                <a:sym typeface="Times New Roman"/>
              </a:rPr>
              <a:t>Called simple sugars</a:t>
            </a:r>
            <a:endParaRPr sz="3600" b="0" i="0" u="none" strike="noStrike" cap="none">
              <a:solidFill>
                <a:srgbClr val="000000"/>
              </a:solidFill>
              <a:latin typeface="Arial"/>
              <a:ea typeface="Arial"/>
              <a:cs typeface="Arial"/>
              <a:sym typeface="Arial"/>
            </a:endParaRPr>
          </a:p>
        </p:txBody>
      </p:sp>
      <p:sp>
        <p:nvSpPr>
          <p:cNvPr id="243" name="Google Shape;243;p19"/>
          <p:cNvSpPr/>
          <p:nvPr/>
        </p:nvSpPr>
        <p:spPr>
          <a:xfrm>
            <a:off x="228600" y="2743200"/>
            <a:ext cx="4191120" cy="9471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800" b="1" i="0" u="none" strike="noStrike" cap="none">
                <a:solidFill>
                  <a:srgbClr val="FF6600"/>
                </a:solidFill>
                <a:latin typeface="Times New Roman"/>
                <a:ea typeface="Times New Roman"/>
                <a:cs typeface="Times New Roman"/>
                <a:sym typeface="Times New Roman"/>
              </a:rPr>
              <a:t>Include glucose, fructose, &amp; galactose</a:t>
            </a:r>
            <a:endParaRPr sz="2800" b="0" i="0" u="none" strike="noStrike" cap="none">
              <a:solidFill>
                <a:srgbClr val="000000"/>
              </a:solidFill>
              <a:latin typeface="Arial"/>
              <a:ea typeface="Arial"/>
              <a:cs typeface="Arial"/>
              <a:sym typeface="Arial"/>
            </a:endParaRPr>
          </a:p>
        </p:txBody>
      </p:sp>
      <p:sp>
        <p:nvSpPr>
          <p:cNvPr id="244" name="Google Shape;244;p19"/>
          <p:cNvSpPr/>
          <p:nvPr/>
        </p:nvSpPr>
        <p:spPr>
          <a:xfrm>
            <a:off x="380880" y="3962520"/>
            <a:ext cx="3886200" cy="13737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800" b="1" i="0" u="none" strike="noStrike" cap="none">
                <a:solidFill>
                  <a:srgbClr val="724C26"/>
                </a:solidFill>
                <a:latin typeface="Times New Roman"/>
                <a:ea typeface="Times New Roman"/>
                <a:cs typeface="Times New Roman"/>
                <a:sym typeface="Times New Roman"/>
              </a:rPr>
              <a:t>Have the same chemical, but different structural formulas</a:t>
            </a:r>
            <a:endParaRPr sz="2800" b="0" i="0" u="none" strike="noStrike" cap="none">
              <a:solidFill>
                <a:srgbClr val="000000"/>
              </a:solidFill>
              <a:latin typeface="Arial"/>
              <a:ea typeface="Arial"/>
              <a:cs typeface="Arial"/>
              <a:sym typeface="Arial"/>
            </a:endParaRPr>
          </a:p>
        </p:txBody>
      </p:sp>
      <p:sp>
        <p:nvSpPr>
          <p:cNvPr id="245" name="Google Shape;245;p19"/>
          <p:cNvSpPr/>
          <p:nvPr/>
        </p:nvSpPr>
        <p:spPr>
          <a:xfrm>
            <a:off x="304920" y="5867280"/>
            <a:ext cx="3581280" cy="5796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800" b="1" i="0" u="none" strike="noStrike" cap="none">
                <a:solidFill>
                  <a:srgbClr val="000000"/>
                </a:solidFill>
                <a:latin typeface="Times New Roman"/>
                <a:ea typeface="Times New Roman"/>
                <a:cs typeface="Times New Roman"/>
                <a:sym typeface="Times New Roman"/>
              </a:rPr>
              <a:t>C</a:t>
            </a:r>
            <a:r>
              <a:rPr lang="en-US" sz="2800" b="1" i="0" u="none" strike="noStrike" cap="none" baseline="-25000">
                <a:solidFill>
                  <a:srgbClr val="000000"/>
                </a:solidFill>
                <a:latin typeface="Times New Roman"/>
                <a:ea typeface="Times New Roman"/>
                <a:cs typeface="Times New Roman"/>
                <a:sym typeface="Times New Roman"/>
              </a:rPr>
              <a:t>6</a:t>
            </a:r>
            <a:r>
              <a:rPr lang="en-US" sz="2800" b="1" i="0" u="none" strike="noStrike" cap="none">
                <a:solidFill>
                  <a:srgbClr val="000000"/>
                </a:solidFill>
                <a:latin typeface="Times New Roman"/>
                <a:ea typeface="Times New Roman"/>
                <a:cs typeface="Times New Roman"/>
                <a:sym typeface="Times New Roman"/>
              </a:rPr>
              <a:t>H</a:t>
            </a:r>
            <a:r>
              <a:rPr lang="en-US" sz="2800" b="1" i="0" u="none" strike="noStrike" cap="none" baseline="-25000">
                <a:solidFill>
                  <a:srgbClr val="000000"/>
                </a:solidFill>
                <a:latin typeface="Times New Roman"/>
                <a:ea typeface="Times New Roman"/>
                <a:cs typeface="Times New Roman"/>
                <a:sym typeface="Times New Roman"/>
              </a:rPr>
              <a:t>12</a:t>
            </a:r>
            <a:r>
              <a:rPr lang="en-US" sz="2800" b="1" i="0" u="none" strike="noStrike" cap="none">
                <a:solidFill>
                  <a:srgbClr val="000000"/>
                </a:solidFill>
                <a:latin typeface="Times New Roman"/>
                <a:ea typeface="Times New Roman"/>
                <a:cs typeface="Times New Roman"/>
                <a:sym typeface="Times New Roman"/>
              </a:rPr>
              <a:t>O</a:t>
            </a:r>
            <a:r>
              <a:rPr lang="en-US" sz="2800" b="1" i="0" u="none" strike="noStrike" cap="none" baseline="-25000">
                <a:solidFill>
                  <a:srgbClr val="000000"/>
                </a:solidFill>
                <a:latin typeface="Times New Roman"/>
                <a:ea typeface="Times New Roman"/>
                <a:cs typeface="Times New Roman"/>
                <a:sym typeface="Times New Roman"/>
              </a:rPr>
              <a:t>6</a:t>
            </a:r>
            <a:endParaRPr sz="2800" b="0" i="0" u="none" strike="noStrike" cap="none">
              <a:solidFill>
                <a:srgbClr val="000000"/>
              </a:solidFill>
              <a:latin typeface="Arial"/>
              <a:ea typeface="Arial"/>
              <a:cs typeface="Arial"/>
              <a:sym typeface="Arial"/>
            </a:endParaRPr>
          </a:p>
        </p:txBody>
      </p:sp>
      <p:pic>
        <p:nvPicPr>
          <p:cNvPr id="246" name="Google Shape;246;p19" descr="clip0298"/>
          <p:cNvPicPr preferRelativeResize="0"/>
          <p:nvPr/>
        </p:nvPicPr>
        <p:blipFill rotWithShape="1">
          <a:blip r:embed="rId3">
            <a:alphaModFix/>
          </a:blip>
          <a:srcRect/>
          <a:stretch/>
        </p:blipFill>
        <p:spPr>
          <a:xfrm>
            <a:off x="4114800" y="1123920"/>
            <a:ext cx="4800600" cy="4514760"/>
          </a:xfrm>
          <a:prstGeom prst="rect">
            <a:avLst/>
          </a:prstGeom>
          <a:noFill/>
          <a:ln>
            <a:noFill/>
          </a:ln>
        </p:spPr>
      </p:pic>
    </p:spTree>
  </p:cSld>
  <p:clrMapOvr>
    <a:masterClrMapping/>
  </p:clrMapOvr>
  <p:transition spd="med">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2"/>
          <p:cNvSpPr txBox="1"/>
          <p:nvPr/>
        </p:nvSpPr>
        <p:spPr>
          <a:xfrm>
            <a:off x="457200" y="281916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i="0" u="none" strike="noStrike" cap="none">
                <a:solidFill>
                  <a:srgbClr val="000000"/>
                </a:solidFill>
                <a:latin typeface="Arial"/>
                <a:ea typeface="Arial"/>
                <a:cs typeface="Arial"/>
                <a:sym typeface="Arial"/>
              </a:rPr>
              <a:t>Chemistry of life: chemical bonds</a:t>
            </a:r>
            <a:endParaRPr sz="32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0"/>
          <p:cNvSpPr txBox="1"/>
          <p:nvPr/>
        </p:nvSpPr>
        <p:spPr>
          <a:xfrm>
            <a:off x="457200" y="274680"/>
            <a:ext cx="8229600" cy="792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Cellular Fuel</a:t>
            </a:r>
            <a:endParaRPr sz="3200" b="0" i="0" u="none" strike="noStrike" cap="none">
              <a:solidFill>
                <a:srgbClr val="000000"/>
              </a:solidFill>
              <a:latin typeface="Arial"/>
              <a:ea typeface="Arial"/>
              <a:cs typeface="Arial"/>
              <a:sym typeface="Arial"/>
            </a:endParaRPr>
          </a:p>
        </p:txBody>
      </p:sp>
      <p:sp>
        <p:nvSpPr>
          <p:cNvPr id="254" name="Google Shape;254;p20"/>
          <p:cNvSpPr txBox="1"/>
          <p:nvPr/>
        </p:nvSpPr>
        <p:spPr>
          <a:xfrm>
            <a:off x="228240" y="1600200"/>
            <a:ext cx="3886200" cy="4038480"/>
          </a:xfrm>
          <a:prstGeom prst="rect">
            <a:avLst/>
          </a:prstGeom>
          <a:noFill/>
          <a:ln>
            <a:noFill/>
          </a:ln>
        </p:spPr>
        <p:txBody>
          <a:bodyPr spcFirstLastPara="1" wrap="square" lIns="91425" tIns="45700" rIns="91425" bIns="45700" anchor="t" anchorCtr="0">
            <a:normAutofit/>
          </a:bodyPr>
          <a:lstStyle/>
          <a:p>
            <a:pPr marL="0" marR="0" lvl="0" indent="-177800" algn="l" rtl="0">
              <a:lnSpc>
                <a:spcPct val="100000"/>
              </a:lnSpc>
              <a:spcBef>
                <a:spcPts val="0"/>
              </a:spcBef>
              <a:spcAft>
                <a:spcPts val="0"/>
              </a:spcAft>
              <a:buClr>
                <a:srgbClr val="008000"/>
              </a:buClr>
              <a:buSzPts val="2800"/>
              <a:buFont typeface="Times New Roman"/>
              <a:buChar char="•"/>
            </a:pPr>
            <a:r>
              <a:rPr lang="en-US" sz="2800" b="1" i="0" u="none" strike="noStrike" cap="none">
                <a:solidFill>
                  <a:srgbClr val="008000"/>
                </a:solidFill>
                <a:latin typeface="Times New Roman"/>
                <a:ea typeface="Times New Roman"/>
                <a:cs typeface="Times New Roman"/>
                <a:sym typeface="Times New Roman"/>
              </a:rPr>
              <a:t>Monosaccharides are the main </a:t>
            </a:r>
            <a:r>
              <a:rPr lang="en-US" sz="2800" b="1" i="0" u="none" strike="noStrike" cap="none">
                <a:solidFill>
                  <a:srgbClr val="C00000"/>
                </a:solidFill>
                <a:latin typeface="Times New Roman"/>
                <a:ea typeface="Times New Roman"/>
                <a:cs typeface="Times New Roman"/>
                <a:sym typeface="Times New Roman"/>
              </a:rPr>
              <a:t>fuel</a:t>
            </a:r>
            <a:r>
              <a:rPr lang="en-US" sz="2800" b="1" i="0" u="none" strike="noStrike" cap="none">
                <a:solidFill>
                  <a:srgbClr val="008000"/>
                </a:solidFill>
                <a:latin typeface="Times New Roman"/>
                <a:ea typeface="Times New Roman"/>
                <a:cs typeface="Times New Roman"/>
                <a:sym typeface="Times New Roman"/>
              </a:rPr>
              <a:t> that cells use for cellular work</a:t>
            </a:r>
            <a:endParaRPr sz="2800" b="0" i="0" u="none" strike="noStrike" cap="none">
              <a:solidFill>
                <a:srgbClr val="000000"/>
              </a:solidFill>
              <a:latin typeface="Arial"/>
              <a:ea typeface="Arial"/>
              <a:cs typeface="Arial"/>
              <a:sym typeface="Arial"/>
            </a:endParaRPr>
          </a:p>
        </p:txBody>
      </p:sp>
      <p:pic>
        <p:nvPicPr>
          <p:cNvPr id="255" name="Google Shape;255;p20" descr="C7_atp_2[1]"/>
          <p:cNvPicPr preferRelativeResize="0"/>
          <p:nvPr/>
        </p:nvPicPr>
        <p:blipFill rotWithShape="1">
          <a:blip r:embed="rId3">
            <a:alphaModFix/>
          </a:blip>
          <a:srcRect/>
          <a:stretch/>
        </p:blipFill>
        <p:spPr>
          <a:xfrm>
            <a:off x="4081320" y="1600200"/>
            <a:ext cx="4454640" cy="4108320"/>
          </a:xfrm>
          <a:prstGeom prst="rect">
            <a:avLst/>
          </a:prstGeom>
          <a:noFill/>
          <a:ln w="9525" cap="flat" cmpd="sng">
            <a:solidFill>
              <a:srgbClr val="969696"/>
            </a:solidFill>
            <a:prstDash val="solid"/>
            <a:miter lim="8000"/>
            <a:headEnd type="none" w="sm" len="sm"/>
            <a:tailEnd type="none" w="sm" len="sm"/>
          </a:ln>
        </p:spPr>
      </p:pic>
      <p:sp>
        <p:nvSpPr>
          <p:cNvPr id="256" name="Google Shape;256;p20"/>
          <p:cNvSpPr/>
          <p:nvPr/>
        </p:nvSpPr>
        <p:spPr>
          <a:xfrm>
            <a:off x="6172200" y="5867280"/>
            <a:ext cx="990720" cy="4597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400" b="0" i="0" u="none" strike="noStrike" cap="none">
                <a:solidFill>
                  <a:srgbClr val="000000"/>
                </a:solidFill>
                <a:latin typeface="Arial Black"/>
                <a:ea typeface="Arial Black"/>
                <a:cs typeface="Arial Black"/>
                <a:sym typeface="Arial Black"/>
              </a:rPr>
              <a:t>ATP</a:t>
            </a:r>
            <a:endParaRPr sz="2400" b="0" i="0" u="none" strike="noStrike" cap="none">
              <a:solidFill>
                <a:srgbClr val="000000"/>
              </a:solidFill>
              <a:latin typeface="Arial"/>
              <a:ea typeface="Arial"/>
              <a:cs typeface="Arial"/>
              <a:sym typeface="Arial"/>
            </a:endParaRPr>
          </a:p>
        </p:txBody>
      </p:sp>
    </p:spTree>
  </p:cSld>
  <p:clrMapOvr>
    <a:masterClrMapping/>
  </p:clrMapOvr>
  <p:transition spd="med">
    <p:fade thruBlk="1"/>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1"/>
          <p:cNvSpPr txBox="1"/>
          <p:nvPr/>
        </p:nvSpPr>
        <p:spPr>
          <a:xfrm>
            <a:off x="457200" y="274680"/>
            <a:ext cx="8229600" cy="334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Disaccharides</a:t>
            </a:r>
            <a:endParaRPr sz="3200" b="0" i="0" u="none" strike="noStrike" cap="none">
              <a:solidFill>
                <a:srgbClr val="000000"/>
              </a:solidFill>
              <a:latin typeface="Arial"/>
              <a:ea typeface="Arial"/>
              <a:cs typeface="Arial"/>
              <a:sym typeface="Arial"/>
            </a:endParaRPr>
          </a:p>
        </p:txBody>
      </p:sp>
      <p:sp>
        <p:nvSpPr>
          <p:cNvPr id="264" name="Google Shape;264;p21"/>
          <p:cNvSpPr txBox="1"/>
          <p:nvPr/>
        </p:nvSpPr>
        <p:spPr>
          <a:xfrm>
            <a:off x="457200" y="1600200"/>
            <a:ext cx="4038480" cy="1114560"/>
          </a:xfrm>
          <a:prstGeom prst="rect">
            <a:avLst/>
          </a:prstGeom>
          <a:noFill/>
          <a:ln>
            <a:noFill/>
          </a:ln>
        </p:spPr>
        <p:txBody>
          <a:bodyPr spcFirstLastPara="1" wrap="square" lIns="91425" tIns="45700" rIns="91425" bIns="45700" anchor="t" anchorCtr="0">
            <a:normAutofit/>
          </a:bodyPr>
          <a:lstStyle/>
          <a:p>
            <a:pPr marL="0" marR="0" lvl="0" indent="-177800" algn="l" rtl="0">
              <a:lnSpc>
                <a:spcPct val="100000"/>
              </a:lnSpc>
              <a:spcBef>
                <a:spcPts val="0"/>
              </a:spcBef>
              <a:spcAft>
                <a:spcPts val="0"/>
              </a:spcAft>
              <a:buClr>
                <a:srgbClr val="008000"/>
              </a:buClr>
              <a:buSzPts val="2800"/>
              <a:buFont typeface="Times New Roman"/>
              <a:buChar char="•"/>
            </a:pPr>
            <a:r>
              <a:rPr lang="en-US" sz="2800" b="1" i="0" u="none" strike="noStrike" cap="none">
                <a:solidFill>
                  <a:srgbClr val="008000"/>
                </a:solidFill>
                <a:latin typeface="Times New Roman"/>
                <a:ea typeface="Times New Roman"/>
                <a:cs typeface="Times New Roman"/>
                <a:sym typeface="Times New Roman"/>
              </a:rPr>
              <a:t>A disaccharide is a double sugar.</a:t>
            </a:r>
            <a:endParaRPr sz="2800" b="0" i="0" u="none" strike="noStrike" cap="none">
              <a:solidFill>
                <a:srgbClr val="000000"/>
              </a:solidFill>
              <a:latin typeface="Arial"/>
              <a:ea typeface="Arial"/>
              <a:cs typeface="Arial"/>
              <a:sym typeface="Arial"/>
            </a:endParaRPr>
          </a:p>
          <a:p>
            <a:pPr marL="0" marR="0" lvl="0" indent="0" algn="l" rtl="0">
              <a:lnSpc>
                <a:spcPct val="100000"/>
              </a:lnSpc>
              <a:spcBef>
                <a:spcPts val="697"/>
              </a:spcBef>
              <a:spcAft>
                <a:spcPts val="0"/>
              </a:spcAft>
              <a:buNone/>
            </a:pPr>
            <a:endParaRPr sz="2800" b="0" i="0" u="none" strike="noStrike" cap="none">
              <a:solidFill>
                <a:srgbClr val="000000"/>
              </a:solidFill>
              <a:latin typeface="Arial"/>
              <a:ea typeface="Arial"/>
              <a:cs typeface="Arial"/>
              <a:sym typeface="Arial"/>
            </a:endParaRPr>
          </a:p>
        </p:txBody>
      </p:sp>
      <p:sp>
        <p:nvSpPr>
          <p:cNvPr id="265" name="Google Shape;265;p21"/>
          <p:cNvSpPr/>
          <p:nvPr/>
        </p:nvSpPr>
        <p:spPr>
          <a:xfrm>
            <a:off x="457200" y="2590920"/>
            <a:ext cx="3809880" cy="13737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800" b="1" i="0" u="none" strike="noStrike" cap="none">
                <a:solidFill>
                  <a:srgbClr val="724C26"/>
                </a:solidFill>
                <a:latin typeface="Times New Roman"/>
                <a:ea typeface="Times New Roman"/>
                <a:cs typeface="Times New Roman"/>
                <a:sym typeface="Times New Roman"/>
              </a:rPr>
              <a:t>They’re made by joining two monosaccharides</a:t>
            </a:r>
            <a:endParaRPr sz="2800" b="0" i="0" u="none" strike="noStrike" cap="none">
              <a:solidFill>
                <a:srgbClr val="000000"/>
              </a:solidFill>
              <a:latin typeface="Arial"/>
              <a:ea typeface="Arial"/>
              <a:cs typeface="Arial"/>
              <a:sym typeface="Arial"/>
            </a:endParaRPr>
          </a:p>
        </p:txBody>
      </p:sp>
      <p:sp>
        <p:nvSpPr>
          <p:cNvPr id="266" name="Google Shape;266;p21"/>
          <p:cNvSpPr/>
          <p:nvPr/>
        </p:nvSpPr>
        <p:spPr>
          <a:xfrm>
            <a:off x="457200" y="3962520"/>
            <a:ext cx="3962520" cy="13737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800" b="1" i="0" u="none" strike="noStrike" cap="none">
                <a:solidFill>
                  <a:srgbClr val="FF6600"/>
                </a:solidFill>
                <a:latin typeface="Times New Roman"/>
                <a:ea typeface="Times New Roman"/>
                <a:cs typeface="Times New Roman"/>
                <a:sym typeface="Times New Roman"/>
              </a:rPr>
              <a:t>Involves removing a water molecule (condensation)</a:t>
            </a:r>
            <a:endParaRPr sz="2800" b="0" i="0" u="none" strike="noStrike" cap="none">
              <a:solidFill>
                <a:srgbClr val="000000"/>
              </a:solidFill>
              <a:latin typeface="Arial"/>
              <a:ea typeface="Arial"/>
              <a:cs typeface="Arial"/>
              <a:sym typeface="Arial"/>
            </a:endParaRPr>
          </a:p>
        </p:txBody>
      </p:sp>
      <p:sp>
        <p:nvSpPr>
          <p:cNvPr id="267" name="Google Shape;267;p21"/>
          <p:cNvSpPr/>
          <p:nvPr/>
        </p:nvSpPr>
        <p:spPr>
          <a:xfrm>
            <a:off x="380880" y="5638680"/>
            <a:ext cx="6553440" cy="5205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800" b="1" i="0" u="none" strike="noStrike" cap="none">
                <a:solidFill>
                  <a:srgbClr val="0000FF"/>
                </a:solidFill>
                <a:latin typeface="Times New Roman"/>
                <a:ea typeface="Times New Roman"/>
                <a:cs typeface="Times New Roman"/>
                <a:sym typeface="Times New Roman"/>
              </a:rPr>
              <a:t>Bond called a GLYCOSIDIC bond</a:t>
            </a:r>
            <a:endParaRPr sz="2800" b="0" i="0" u="none" strike="noStrike" cap="none">
              <a:solidFill>
                <a:srgbClr val="000000"/>
              </a:solidFill>
              <a:latin typeface="Arial"/>
              <a:ea typeface="Arial"/>
              <a:cs typeface="Arial"/>
              <a:sym typeface="Arial"/>
            </a:endParaRPr>
          </a:p>
        </p:txBody>
      </p:sp>
    </p:spTree>
  </p:cSld>
  <p:clrMapOvr>
    <a:masterClrMapping/>
  </p:clrMapOvr>
  <p:transition spd="med">
    <p:fade thruBlk="1"/>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2"/>
          <p:cNvSpPr txBox="1"/>
          <p:nvPr/>
        </p:nvSpPr>
        <p:spPr>
          <a:xfrm>
            <a:off x="457200" y="-360"/>
            <a:ext cx="8229600" cy="563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Polysaccharides</a:t>
            </a:r>
            <a:endParaRPr sz="3200" b="0" i="0" u="none" strike="noStrike" cap="none">
              <a:solidFill>
                <a:srgbClr val="000000"/>
              </a:solidFill>
              <a:latin typeface="Arial"/>
              <a:ea typeface="Arial"/>
              <a:cs typeface="Arial"/>
              <a:sym typeface="Arial"/>
            </a:endParaRPr>
          </a:p>
        </p:txBody>
      </p:sp>
      <p:sp>
        <p:nvSpPr>
          <p:cNvPr id="275" name="Google Shape;275;p22"/>
          <p:cNvSpPr txBox="1"/>
          <p:nvPr/>
        </p:nvSpPr>
        <p:spPr>
          <a:xfrm>
            <a:off x="456840" y="1219320"/>
            <a:ext cx="3429000" cy="4525920"/>
          </a:xfrm>
          <a:prstGeom prst="rect">
            <a:avLst/>
          </a:prstGeom>
          <a:noFill/>
          <a:ln>
            <a:noFill/>
          </a:ln>
        </p:spPr>
        <p:txBody>
          <a:bodyPr spcFirstLastPara="1" wrap="square" lIns="91425" tIns="45700" rIns="91425" bIns="45700" anchor="t" anchorCtr="0">
            <a:normAutofit/>
          </a:bodyPr>
          <a:lstStyle/>
          <a:p>
            <a:pPr marL="0" marR="0" lvl="0" indent="-177800" algn="l" rtl="0">
              <a:lnSpc>
                <a:spcPct val="100000"/>
              </a:lnSpc>
              <a:spcBef>
                <a:spcPts val="0"/>
              </a:spcBef>
              <a:spcAft>
                <a:spcPts val="0"/>
              </a:spcAft>
              <a:buClr>
                <a:srgbClr val="008000"/>
              </a:buClr>
              <a:buSzPts val="2800"/>
              <a:buFont typeface="Times New Roman"/>
              <a:buChar char="•"/>
            </a:pPr>
            <a:r>
              <a:rPr lang="en-US" sz="2800" b="1" i="0" u="none" strike="noStrike" cap="none">
                <a:solidFill>
                  <a:srgbClr val="008000"/>
                </a:solidFill>
                <a:latin typeface="Times New Roman"/>
                <a:ea typeface="Times New Roman"/>
                <a:cs typeface="Times New Roman"/>
                <a:sym typeface="Times New Roman"/>
              </a:rPr>
              <a:t>Complex carbohydrates</a:t>
            </a:r>
            <a:endParaRPr sz="2800" b="0" i="0" u="none" strike="noStrike" cap="none">
              <a:solidFill>
                <a:srgbClr val="000000"/>
              </a:solidFill>
              <a:latin typeface="Arial"/>
              <a:ea typeface="Arial"/>
              <a:cs typeface="Arial"/>
              <a:sym typeface="Arial"/>
            </a:endParaRPr>
          </a:p>
        </p:txBody>
      </p:sp>
      <p:sp>
        <p:nvSpPr>
          <p:cNvPr id="276" name="Google Shape;276;p22"/>
          <p:cNvSpPr/>
          <p:nvPr/>
        </p:nvSpPr>
        <p:spPr>
          <a:xfrm>
            <a:off x="304920" y="2514600"/>
            <a:ext cx="3809880" cy="13737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800" b="1" i="0" u="none" strike="noStrike" cap="none">
                <a:solidFill>
                  <a:srgbClr val="000000"/>
                </a:solidFill>
                <a:latin typeface="Times New Roman"/>
                <a:ea typeface="Times New Roman"/>
                <a:cs typeface="Times New Roman"/>
                <a:sym typeface="Times New Roman"/>
              </a:rPr>
              <a:t>Composed of many sugar monomers linked together</a:t>
            </a:r>
            <a:endParaRPr sz="2800" b="0" i="0" u="none" strike="noStrike" cap="none">
              <a:solidFill>
                <a:srgbClr val="000000"/>
              </a:solidFill>
              <a:latin typeface="Arial"/>
              <a:ea typeface="Arial"/>
              <a:cs typeface="Arial"/>
              <a:sym typeface="Arial"/>
            </a:endParaRPr>
          </a:p>
        </p:txBody>
      </p:sp>
      <p:sp>
        <p:nvSpPr>
          <p:cNvPr id="277" name="Google Shape;277;p22"/>
          <p:cNvSpPr/>
          <p:nvPr/>
        </p:nvSpPr>
        <p:spPr>
          <a:xfrm>
            <a:off x="457200" y="4191120"/>
            <a:ext cx="2743200" cy="13737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800" b="1" i="0" u="none" strike="noStrike" cap="none">
                <a:solidFill>
                  <a:srgbClr val="FF6600"/>
                </a:solidFill>
                <a:latin typeface="Times New Roman"/>
                <a:ea typeface="Times New Roman"/>
                <a:cs typeface="Times New Roman"/>
                <a:sym typeface="Times New Roman"/>
              </a:rPr>
              <a:t>Polymers of monosaccharide chains</a:t>
            </a:r>
            <a:endParaRPr sz="2800" b="0" i="0" u="none" strike="noStrike" cap="none">
              <a:solidFill>
                <a:srgbClr val="000000"/>
              </a:solidFill>
              <a:latin typeface="Arial"/>
              <a:ea typeface="Arial"/>
              <a:cs typeface="Arial"/>
              <a:sym typeface="Arial"/>
            </a:endParaRPr>
          </a:p>
        </p:txBody>
      </p:sp>
      <p:pic>
        <p:nvPicPr>
          <p:cNvPr id="278" name="Google Shape;278;p22" descr="verbascose_(unlabelled)[1]"/>
          <p:cNvPicPr preferRelativeResize="0"/>
          <p:nvPr/>
        </p:nvPicPr>
        <p:blipFill rotWithShape="1">
          <a:blip r:embed="rId3">
            <a:alphaModFix/>
          </a:blip>
          <a:srcRect/>
          <a:stretch/>
        </p:blipFill>
        <p:spPr>
          <a:xfrm>
            <a:off x="4191120" y="609480"/>
            <a:ext cx="4190760" cy="2971800"/>
          </a:xfrm>
          <a:prstGeom prst="rect">
            <a:avLst/>
          </a:prstGeom>
          <a:noFill/>
          <a:ln w="9525" cap="flat" cmpd="sng">
            <a:solidFill>
              <a:srgbClr val="969696"/>
            </a:solidFill>
            <a:prstDash val="solid"/>
            <a:miter lim="8000"/>
            <a:headEnd type="none" w="sm" len="sm"/>
            <a:tailEnd type="none" w="sm" len="sm"/>
          </a:ln>
        </p:spPr>
      </p:pic>
      <p:grpSp>
        <p:nvGrpSpPr>
          <p:cNvPr id="279" name="Google Shape;279;p22"/>
          <p:cNvGrpSpPr/>
          <p:nvPr/>
        </p:nvGrpSpPr>
        <p:grpSpPr>
          <a:xfrm>
            <a:off x="3581280" y="3778200"/>
            <a:ext cx="5562720" cy="3125160"/>
            <a:chOff x="3581280" y="3778200"/>
            <a:chExt cx="5562720" cy="3125160"/>
          </a:xfrm>
        </p:grpSpPr>
        <p:pic>
          <p:nvPicPr>
            <p:cNvPr id="280" name="Google Shape;280;p22"/>
            <p:cNvPicPr preferRelativeResize="0"/>
            <p:nvPr/>
          </p:nvPicPr>
          <p:blipFill rotWithShape="1">
            <a:blip r:embed="rId4">
              <a:alphaModFix/>
            </a:blip>
            <a:srcRect l="1251" t="3331" r="1250" b="11331"/>
            <a:stretch/>
          </p:blipFill>
          <p:spPr>
            <a:xfrm>
              <a:off x="3581280" y="3778200"/>
              <a:ext cx="5562720" cy="3079800"/>
            </a:xfrm>
            <a:prstGeom prst="rect">
              <a:avLst/>
            </a:prstGeom>
            <a:noFill/>
            <a:ln>
              <a:noFill/>
            </a:ln>
          </p:spPr>
        </p:pic>
        <p:sp>
          <p:nvSpPr>
            <p:cNvPr id="281" name="Google Shape;281;p22"/>
            <p:cNvSpPr/>
            <p:nvPr/>
          </p:nvSpPr>
          <p:spPr>
            <a:xfrm>
              <a:off x="6782760" y="3962520"/>
              <a:ext cx="2175480" cy="368280"/>
            </a:xfrm>
            <a:prstGeom prst="rect">
              <a:avLst/>
            </a:pr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1800" b="1" i="0" u="none" strike="noStrike" cap="none">
                  <a:solidFill>
                    <a:srgbClr val="000000"/>
                  </a:solidFill>
                  <a:latin typeface="Arial"/>
                  <a:ea typeface="Arial"/>
                  <a:cs typeface="Arial"/>
                  <a:sym typeface="Arial"/>
                </a:rPr>
                <a:t>Glucose Monomer</a:t>
              </a:r>
              <a:endParaRPr sz="1800" b="0" strike="noStrike">
                <a:solidFill>
                  <a:srgbClr val="000000"/>
                </a:solidFill>
                <a:latin typeface="Arial"/>
                <a:ea typeface="Arial"/>
                <a:cs typeface="Arial"/>
                <a:sym typeface="Arial"/>
              </a:endParaRPr>
            </a:p>
          </p:txBody>
        </p:sp>
        <p:sp>
          <p:nvSpPr>
            <p:cNvPr id="282" name="Google Shape;282;p22"/>
            <p:cNvSpPr/>
            <p:nvPr/>
          </p:nvSpPr>
          <p:spPr>
            <a:xfrm>
              <a:off x="5869440" y="4572000"/>
              <a:ext cx="891000" cy="368280"/>
            </a:xfrm>
            <a:prstGeom prst="rect">
              <a:avLst/>
            </a:pr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1800" b="1" strike="noStrike">
                  <a:solidFill>
                    <a:srgbClr val="000000"/>
                  </a:solidFill>
                  <a:latin typeface="Arial"/>
                  <a:ea typeface="Arial"/>
                  <a:cs typeface="Arial"/>
                  <a:sym typeface="Arial"/>
                </a:rPr>
                <a:t>Starch</a:t>
              </a:r>
              <a:endParaRPr sz="1800" b="0" strike="noStrike">
                <a:solidFill>
                  <a:srgbClr val="000000"/>
                </a:solidFill>
                <a:latin typeface="Arial"/>
                <a:ea typeface="Arial"/>
                <a:cs typeface="Arial"/>
                <a:sym typeface="Arial"/>
              </a:endParaRPr>
            </a:p>
          </p:txBody>
        </p:sp>
        <p:sp>
          <p:nvSpPr>
            <p:cNvPr id="283" name="Google Shape;283;p22"/>
            <p:cNvSpPr/>
            <p:nvPr/>
          </p:nvSpPr>
          <p:spPr>
            <a:xfrm>
              <a:off x="5054760" y="5613480"/>
              <a:ext cx="1904760" cy="3373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1600" b="1" strike="noStrike">
                  <a:solidFill>
                    <a:srgbClr val="000000"/>
                  </a:solidFill>
                  <a:latin typeface="Arial"/>
                  <a:ea typeface="Arial"/>
                  <a:cs typeface="Arial"/>
                  <a:sym typeface="Arial"/>
                </a:rPr>
                <a:t>Glycogen</a:t>
              </a:r>
              <a:endParaRPr sz="1600" b="0" strike="noStrike">
                <a:solidFill>
                  <a:srgbClr val="000000"/>
                </a:solidFill>
                <a:latin typeface="Arial"/>
                <a:ea typeface="Arial"/>
                <a:cs typeface="Arial"/>
                <a:sym typeface="Arial"/>
              </a:endParaRPr>
            </a:p>
          </p:txBody>
        </p:sp>
        <p:sp>
          <p:nvSpPr>
            <p:cNvPr id="284" name="Google Shape;284;p22"/>
            <p:cNvSpPr/>
            <p:nvPr/>
          </p:nvSpPr>
          <p:spPr>
            <a:xfrm>
              <a:off x="5143680" y="6566040"/>
              <a:ext cx="1752480" cy="3373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1600" b="1" strike="noStrike">
                  <a:solidFill>
                    <a:srgbClr val="000000"/>
                  </a:solidFill>
                  <a:latin typeface="Arial"/>
                  <a:ea typeface="Arial"/>
                  <a:cs typeface="Arial"/>
                  <a:sym typeface="Arial"/>
                </a:rPr>
                <a:t>Cellulose</a:t>
              </a:r>
              <a:endParaRPr sz="1600" b="0" strike="noStrike">
                <a:solidFill>
                  <a:srgbClr val="000000"/>
                </a:solidFill>
                <a:latin typeface="Arial"/>
                <a:ea typeface="Arial"/>
                <a:cs typeface="Arial"/>
                <a:sym typeface="Arial"/>
              </a:endParaRPr>
            </a:p>
          </p:txBody>
        </p:sp>
      </p:grpSp>
    </p:spTree>
  </p:cSld>
  <p:clrMapOvr>
    <a:masterClrMapping/>
  </p:clrMapOvr>
  <p:transition spd="med">
    <p:fade thruBlk="1"/>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3"/>
          <p:cNvSpPr/>
          <p:nvPr/>
        </p:nvSpPr>
        <p:spPr>
          <a:xfrm>
            <a:off x="7010280" y="6689880"/>
            <a:ext cx="2133720" cy="13644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noAutofit/>
          </a:bodyPr>
          <a:lstStyle/>
          <a:p>
            <a:pPr marL="0" marR="0" lvl="0" indent="0" algn="r" rtl="0">
              <a:spcBef>
                <a:spcPts val="0"/>
              </a:spcBef>
              <a:spcAft>
                <a:spcPts val="0"/>
              </a:spcAft>
              <a:buNone/>
            </a:pPr>
            <a:fld id="{00000000-1234-1234-1234-123412341234}" type="slidenum">
              <a:rPr lang="en-US" sz="1000" b="1" strike="noStrike">
                <a:solidFill>
                  <a:srgbClr val="FFFFFF"/>
                </a:solidFill>
                <a:latin typeface="Arial"/>
                <a:ea typeface="Arial"/>
                <a:cs typeface="Arial"/>
                <a:sym typeface="Arial"/>
              </a:rPr>
              <a:t>23</a:t>
            </a:fld>
            <a:endParaRPr sz="1000" b="0" strike="noStrike">
              <a:solidFill>
                <a:srgbClr val="000000"/>
              </a:solidFill>
              <a:latin typeface="Arial"/>
              <a:ea typeface="Arial"/>
              <a:cs typeface="Arial"/>
              <a:sym typeface="Arial"/>
            </a:endParaRPr>
          </a:p>
        </p:txBody>
      </p:sp>
      <p:sp>
        <p:nvSpPr>
          <p:cNvPr id="292" name="Google Shape;292;p23"/>
          <p:cNvSpPr txBox="1"/>
          <p:nvPr/>
        </p:nvSpPr>
        <p:spPr>
          <a:xfrm>
            <a:off x="457200" y="274320"/>
            <a:ext cx="8229600" cy="6397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Lipids</a:t>
            </a:r>
            <a:endParaRPr sz="3200" b="0" strike="noStrike">
              <a:solidFill>
                <a:srgbClr val="000000"/>
              </a:solidFill>
              <a:latin typeface="Arial"/>
              <a:ea typeface="Arial"/>
              <a:cs typeface="Arial"/>
              <a:sym typeface="Arial"/>
            </a:endParaRPr>
          </a:p>
        </p:txBody>
      </p:sp>
      <p:sp>
        <p:nvSpPr>
          <p:cNvPr id="293" name="Google Shape;293;p23"/>
          <p:cNvSpPr txBox="1"/>
          <p:nvPr/>
        </p:nvSpPr>
        <p:spPr>
          <a:xfrm>
            <a:off x="228600" y="838080"/>
            <a:ext cx="8229600" cy="4525920"/>
          </a:xfrm>
          <a:prstGeom prst="rect">
            <a:avLst/>
          </a:prstGeom>
          <a:noFill/>
          <a:ln>
            <a:noFill/>
          </a:ln>
        </p:spPr>
        <p:txBody>
          <a:bodyPr spcFirstLastPara="1" wrap="square" lIns="91425" tIns="45700" rIns="91425" bIns="45700" anchor="t" anchorCtr="0">
            <a:normAutofit/>
          </a:bodyPr>
          <a:lstStyle/>
          <a:p>
            <a:pPr marL="342720" marR="0" lvl="0" indent="-342720" algn="l" rtl="0">
              <a:lnSpc>
                <a:spcPct val="100000"/>
              </a:lnSpc>
              <a:spcBef>
                <a:spcPts val="0"/>
              </a:spcBef>
              <a:spcAft>
                <a:spcPts val="0"/>
              </a:spcAft>
              <a:buClr>
                <a:srgbClr val="724C26"/>
              </a:buClr>
              <a:buSzPts val="2800"/>
              <a:buFont typeface="Times New Roman"/>
              <a:buChar char="•"/>
            </a:pPr>
            <a:r>
              <a:rPr lang="en-US" sz="2800" b="1" strike="noStrike">
                <a:solidFill>
                  <a:srgbClr val="724C26"/>
                </a:solidFill>
                <a:latin typeface="Times New Roman"/>
                <a:ea typeface="Times New Roman"/>
                <a:cs typeface="Times New Roman"/>
                <a:sym typeface="Times New Roman"/>
              </a:rPr>
              <a:t>Lipids are hydrophobic –”water fearing”</a:t>
            </a:r>
            <a:endParaRPr sz="2800" b="0" strike="noStrike">
              <a:solidFill>
                <a:srgbClr val="000000"/>
              </a:solidFill>
              <a:latin typeface="Arial"/>
              <a:ea typeface="Arial"/>
              <a:cs typeface="Arial"/>
              <a:sym typeface="Arial"/>
            </a:endParaRPr>
          </a:p>
          <a:p>
            <a:pPr marL="342720" marR="0" lvl="0" indent="-342720" algn="l" rtl="0">
              <a:lnSpc>
                <a:spcPct val="100000"/>
              </a:lnSpc>
              <a:spcBef>
                <a:spcPts val="697"/>
              </a:spcBef>
              <a:spcAft>
                <a:spcPts val="0"/>
              </a:spcAft>
              <a:buClr>
                <a:srgbClr val="FF6600"/>
              </a:buClr>
              <a:buSzPts val="2800"/>
              <a:buFont typeface="Times New Roman"/>
              <a:buChar char="•"/>
            </a:pPr>
            <a:r>
              <a:rPr lang="en-US" sz="2800" b="1" strike="noStrike">
                <a:solidFill>
                  <a:srgbClr val="FF6600"/>
                </a:solidFill>
                <a:latin typeface="Times New Roman"/>
                <a:ea typeface="Times New Roman"/>
                <a:cs typeface="Times New Roman"/>
                <a:sym typeface="Times New Roman"/>
              </a:rPr>
              <a:t>Do NOT mix with water</a:t>
            </a:r>
            <a:endParaRPr sz="2800" b="0" strike="noStrike">
              <a:solidFill>
                <a:srgbClr val="000000"/>
              </a:solidFill>
              <a:latin typeface="Arial"/>
              <a:ea typeface="Arial"/>
              <a:cs typeface="Arial"/>
              <a:sym typeface="Arial"/>
            </a:endParaRPr>
          </a:p>
          <a:p>
            <a:pPr marL="342720" marR="0" lvl="0" indent="-342720" algn="l" rtl="0">
              <a:lnSpc>
                <a:spcPct val="100000"/>
              </a:lnSpc>
              <a:spcBef>
                <a:spcPts val="697"/>
              </a:spcBef>
              <a:spcAft>
                <a:spcPts val="0"/>
              </a:spcAft>
              <a:buClr>
                <a:srgbClr val="006600"/>
              </a:buClr>
              <a:buSzPts val="2800"/>
              <a:buFont typeface="Times New Roman"/>
              <a:buChar char="•"/>
            </a:pPr>
            <a:r>
              <a:rPr lang="en-US" sz="2800" b="1" strike="noStrike">
                <a:solidFill>
                  <a:srgbClr val="006600"/>
                </a:solidFill>
                <a:latin typeface="Times New Roman"/>
                <a:ea typeface="Times New Roman"/>
                <a:cs typeface="Times New Roman"/>
                <a:sym typeface="Times New Roman"/>
              </a:rPr>
              <a:t>Includes fats, waxes, steroids, &amp; oils</a:t>
            </a:r>
            <a:endParaRPr sz="2800" b="0" strike="noStrike">
              <a:solidFill>
                <a:srgbClr val="000000"/>
              </a:solidFill>
              <a:latin typeface="Arial"/>
              <a:ea typeface="Arial"/>
              <a:cs typeface="Arial"/>
              <a:sym typeface="Arial"/>
            </a:endParaRPr>
          </a:p>
          <a:p>
            <a:pPr marL="342720" marR="0" lvl="0" indent="-164920" algn="l" rtl="0">
              <a:lnSpc>
                <a:spcPct val="100000"/>
              </a:lnSpc>
              <a:spcBef>
                <a:spcPts val="697"/>
              </a:spcBef>
              <a:spcAft>
                <a:spcPts val="0"/>
              </a:spcAft>
              <a:buClr>
                <a:srgbClr val="FF6600"/>
              </a:buClr>
              <a:buSzPts val="2800"/>
              <a:buFont typeface="Times New Roman"/>
              <a:buNone/>
            </a:pPr>
            <a:endParaRPr sz="2800" b="0" strike="noStrike">
              <a:solidFill>
                <a:srgbClr val="000000"/>
              </a:solidFill>
              <a:latin typeface="Arial"/>
              <a:ea typeface="Arial"/>
              <a:cs typeface="Arial"/>
              <a:sym typeface="Arial"/>
            </a:endParaRPr>
          </a:p>
          <a:p>
            <a:pPr marL="342720" marR="0" lvl="0" indent="-164920" algn="l" rtl="0">
              <a:lnSpc>
                <a:spcPct val="100000"/>
              </a:lnSpc>
              <a:spcBef>
                <a:spcPts val="697"/>
              </a:spcBef>
              <a:spcAft>
                <a:spcPts val="0"/>
              </a:spcAft>
              <a:buClr>
                <a:srgbClr val="FF6600"/>
              </a:buClr>
              <a:buSzPts val="2800"/>
              <a:buFont typeface="Times New Roman"/>
              <a:buNone/>
            </a:pPr>
            <a:endParaRPr sz="2800" b="0" strike="noStrike">
              <a:solidFill>
                <a:srgbClr val="000000"/>
              </a:solidFill>
              <a:latin typeface="Arial"/>
              <a:ea typeface="Arial"/>
              <a:cs typeface="Arial"/>
              <a:sym typeface="Arial"/>
            </a:endParaRPr>
          </a:p>
        </p:txBody>
      </p:sp>
      <p:pic>
        <p:nvPicPr>
          <p:cNvPr id="294" name="Google Shape;294;p23" descr="media"/>
          <p:cNvPicPr preferRelativeResize="0"/>
          <p:nvPr/>
        </p:nvPicPr>
        <p:blipFill rotWithShape="1">
          <a:blip r:embed="rId3">
            <a:alphaModFix/>
          </a:blip>
          <a:srcRect/>
          <a:stretch/>
        </p:blipFill>
        <p:spPr>
          <a:xfrm>
            <a:off x="4724280" y="2590920"/>
            <a:ext cx="3886200" cy="2974680"/>
          </a:xfrm>
          <a:prstGeom prst="rect">
            <a:avLst/>
          </a:prstGeom>
          <a:noFill/>
          <a:ln>
            <a:noFill/>
          </a:ln>
        </p:spPr>
      </p:pic>
      <p:sp>
        <p:nvSpPr>
          <p:cNvPr id="295" name="Google Shape;295;p23"/>
          <p:cNvSpPr/>
          <p:nvPr/>
        </p:nvSpPr>
        <p:spPr>
          <a:xfrm>
            <a:off x="6934320" y="4876920"/>
            <a:ext cx="485640" cy="685800"/>
          </a:xfrm>
          <a:custGeom>
            <a:avLst/>
            <a:gdLst/>
            <a:ahLst/>
            <a:cxnLst/>
            <a:rect l="l" t="t" r="r" b="b"/>
            <a:pathLst>
              <a:path w="1351" h="1907" extrusionOk="0">
                <a:moveTo>
                  <a:pt x="337" y="1906"/>
                </a:moveTo>
                <a:lnTo>
                  <a:pt x="337" y="476"/>
                </a:lnTo>
                <a:lnTo>
                  <a:pt x="0" y="476"/>
                </a:lnTo>
                <a:lnTo>
                  <a:pt x="675" y="0"/>
                </a:lnTo>
                <a:lnTo>
                  <a:pt x="1350" y="476"/>
                </a:lnTo>
                <a:lnTo>
                  <a:pt x="1012" y="476"/>
                </a:lnTo>
                <a:lnTo>
                  <a:pt x="1012" y="1906"/>
                </a:lnTo>
                <a:lnTo>
                  <a:pt x="337" y="1906"/>
                </a:lnTo>
              </a:path>
            </a:pathLst>
          </a:custGeom>
          <a:solidFill>
            <a:srgbClr val="BBE0E3"/>
          </a:solidFill>
          <a:ln w="9525" cap="flat" cmpd="sng">
            <a:solidFill>
              <a:srgbClr val="000000"/>
            </a:solidFill>
            <a:prstDash val="solid"/>
            <a:miter lim="8000"/>
            <a:headEnd type="none" w="sm" len="sm"/>
            <a:tailEnd type="none" w="sm" len="sm"/>
          </a:ln>
        </p:spPr>
      </p:sp>
      <p:sp>
        <p:nvSpPr>
          <p:cNvPr id="296" name="Google Shape;296;p23"/>
          <p:cNvSpPr/>
          <p:nvPr/>
        </p:nvSpPr>
        <p:spPr>
          <a:xfrm>
            <a:off x="5791320" y="5638680"/>
            <a:ext cx="2743200" cy="4597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None/>
            </a:pPr>
            <a:r>
              <a:rPr lang="en-US" sz="2400" b="1" strike="noStrike">
                <a:solidFill>
                  <a:srgbClr val="000000"/>
                </a:solidFill>
                <a:latin typeface="Comic Sans MS"/>
                <a:ea typeface="Comic Sans MS"/>
                <a:cs typeface="Comic Sans MS"/>
                <a:sym typeface="Comic Sans MS"/>
              </a:rPr>
              <a:t>FAT MOLECULE</a:t>
            </a:r>
            <a:endParaRPr sz="2400" b="0" strike="noStrike">
              <a:solidFill>
                <a:srgbClr val="000000"/>
              </a:solidFill>
              <a:latin typeface="Arial"/>
              <a:ea typeface="Arial"/>
              <a:cs typeface="Arial"/>
              <a:sym typeface="Arial"/>
            </a:endParaRPr>
          </a:p>
        </p:txBody>
      </p:sp>
      <p:sp>
        <p:nvSpPr>
          <p:cNvPr id="297" name="Google Shape;297;p23"/>
          <p:cNvSpPr/>
          <p:nvPr/>
        </p:nvSpPr>
        <p:spPr>
          <a:xfrm>
            <a:off x="457200" y="2514600"/>
            <a:ext cx="2209680" cy="1618560"/>
          </a:xfrm>
          <a:prstGeom prst="rect">
            <a:avLst/>
          </a:prstGeom>
          <a:noFill/>
          <a:ln>
            <a:noFill/>
          </a:ln>
        </p:spPr>
        <p:txBody>
          <a:bodyPr spcFirstLastPara="1" wrap="square" lIns="90000" tIns="46800" rIns="90000" bIns="46800" anchor="t" anchorCtr="0">
            <a:spAutoFit/>
          </a:bodyPr>
          <a:lstStyle/>
          <a:p>
            <a:pPr marL="0" marR="0" lvl="0" indent="-127000" algn="l" rtl="0">
              <a:lnSpc>
                <a:spcPct val="100000"/>
              </a:lnSpc>
              <a:spcBef>
                <a:spcPts val="0"/>
              </a:spcBef>
              <a:spcAft>
                <a:spcPts val="0"/>
              </a:spcAft>
              <a:buClr>
                <a:srgbClr val="724C26"/>
              </a:buClr>
              <a:buSzPts val="2000"/>
              <a:buFont typeface="Times New Roman"/>
              <a:buChar char="•"/>
            </a:pPr>
            <a:r>
              <a:rPr lang="en-US" sz="2000" b="1" strike="noStrike">
                <a:solidFill>
                  <a:srgbClr val="724C26"/>
                </a:solidFill>
                <a:latin typeface="Times New Roman"/>
                <a:ea typeface="Times New Roman"/>
                <a:cs typeface="Times New Roman"/>
                <a:sym typeface="Times New Roman"/>
              </a:rPr>
              <a:t>Fats </a:t>
            </a:r>
            <a:r>
              <a:rPr lang="en-US" sz="2000" b="1" strike="noStrike">
                <a:solidFill>
                  <a:srgbClr val="C00000"/>
                </a:solidFill>
                <a:latin typeface="Times New Roman"/>
                <a:ea typeface="Times New Roman"/>
                <a:cs typeface="Times New Roman"/>
                <a:sym typeface="Times New Roman"/>
              </a:rPr>
              <a:t>store energy</a:t>
            </a:r>
            <a:r>
              <a:rPr lang="en-US" sz="2000" b="1" strike="noStrike">
                <a:solidFill>
                  <a:srgbClr val="724C26"/>
                </a:solidFill>
                <a:latin typeface="Times New Roman"/>
                <a:ea typeface="Times New Roman"/>
                <a:cs typeface="Times New Roman"/>
                <a:sym typeface="Times New Roman"/>
              </a:rPr>
              <a:t>, help to </a:t>
            </a:r>
            <a:r>
              <a:rPr lang="en-US" sz="2000" b="1" strike="noStrike">
                <a:solidFill>
                  <a:srgbClr val="C00000"/>
                </a:solidFill>
                <a:latin typeface="Times New Roman"/>
                <a:ea typeface="Times New Roman"/>
                <a:cs typeface="Times New Roman"/>
                <a:sym typeface="Times New Roman"/>
              </a:rPr>
              <a:t>insulate the bod</a:t>
            </a:r>
            <a:r>
              <a:rPr lang="en-US" sz="2000" b="1" strike="noStrike">
                <a:solidFill>
                  <a:srgbClr val="724C26"/>
                </a:solidFill>
                <a:latin typeface="Times New Roman"/>
                <a:ea typeface="Times New Roman"/>
                <a:cs typeface="Times New Roman"/>
                <a:sym typeface="Times New Roman"/>
              </a:rPr>
              <a:t>y, and cushion and protect organs</a:t>
            </a:r>
            <a:r>
              <a:rPr lang="en-US" sz="2000" b="1" strike="noStrike">
                <a:solidFill>
                  <a:srgbClr val="000000"/>
                </a:solidFill>
                <a:latin typeface="Times New Roman"/>
                <a:ea typeface="Times New Roman"/>
                <a:cs typeface="Times New Roman"/>
                <a:sym typeface="Times New Roman"/>
              </a:rPr>
              <a:t> </a:t>
            </a:r>
            <a:endParaRPr sz="2000" b="0" strike="noStrike">
              <a:solidFill>
                <a:srgbClr val="000000"/>
              </a:solidFill>
              <a:latin typeface="Arial"/>
              <a:ea typeface="Arial"/>
              <a:cs typeface="Arial"/>
              <a:sym typeface="Arial"/>
            </a:endParaRPr>
          </a:p>
        </p:txBody>
      </p:sp>
      <p:pic>
        <p:nvPicPr>
          <p:cNvPr id="298" name="Google Shape;298;p23" descr="polar_bear[1]"/>
          <p:cNvPicPr preferRelativeResize="0"/>
          <p:nvPr/>
        </p:nvPicPr>
        <p:blipFill rotWithShape="1">
          <a:blip r:embed="rId4">
            <a:alphaModFix/>
          </a:blip>
          <a:srcRect/>
          <a:stretch/>
        </p:blipFill>
        <p:spPr>
          <a:xfrm>
            <a:off x="609480" y="4222800"/>
            <a:ext cx="3505320" cy="2635200"/>
          </a:xfrm>
          <a:prstGeom prst="rect">
            <a:avLst/>
          </a:prstGeom>
          <a:noFill/>
          <a:ln>
            <a:noFill/>
          </a:ln>
        </p:spPr>
      </p:pic>
    </p:spTree>
  </p:cSld>
  <p:clrMapOvr>
    <a:masterClrMapping/>
  </p:clrMapOvr>
  <p:transition spd="med">
    <p:fade thruBlk="1"/>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24"/>
          <p:cNvSpPr/>
          <p:nvPr/>
        </p:nvSpPr>
        <p:spPr>
          <a:xfrm>
            <a:off x="7010280" y="6689880"/>
            <a:ext cx="2133720" cy="13644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noAutofit/>
          </a:bodyPr>
          <a:lstStyle/>
          <a:p>
            <a:pPr marL="0" marR="0" lvl="0" indent="0" algn="r" rtl="0">
              <a:spcBef>
                <a:spcPts val="0"/>
              </a:spcBef>
              <a:spcAft>
                <a:spcPts val="0"/>
              </a:spcAft>
              <a:buNone/>
            </a:pPr>
            <a:fld id="{00000000-1234-1234-1234-123412341234}" type="slidenum">
              <a:rPr lang="en-US" sz="1000" b="1" strike="noStrike">
                <a:solidFill>
                  <a:srgbClr val="FFFFFF"/>
                </a:solidFill>
                <a:latin typeface="Arial"/>
                <a:ea typeface="Arial"/>
                <a:cs typeface="Arial"/>
                <a:sym typeface="Arial"/>
              </a:rPr>
              <a:t>24</a:t>
            </a:fld>
            <a:endParaRPr sz="1000" b="0" strike="noStrike">
              <a:solidFill>
                <a:srgbClr val="000000"/>
              </a:solidFill>
              <a:latin typeface="Arial"/>
              <a:ea typeface="Arial"/>
              <a:cs typeface="Arial"/>
              <a:sym typeface="Arial"/>
            </a:endParaRPr>
          </a:p>
        </p:txBody>
      </p:sp>
      <p:sp>
        <p:nvSpPr>
          <p:cNvPr id="306" name="Google Shape;306;p24"/>
          <p:cNvSpPr txBox="1"/>
          <p:nvPr/>
        </p:nvSpPr>
        <p:spPr>
          <a:xfrm>
            <a:off x="457200" y="274680"/>
            <a:ext cx="8229600" cy="48744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Types of Fatty Acids</a:t>
            </a:r>
            <a:endParaRPr sz="3200" b="0" strike="noStrike">
              <a:solidFill>
                <a:srgbClr val="000000"/>
              </a:solidFill>
              <a:latin typeface="Arial"/>
              <a:ea typeface="Arial"/>
              <a:cs typeface="Arial"/>
              <a:sym typeface="Arial"/>
            </a:endParaRPr>
          </a:p>
        </p:txBody>
      </p:sp>
      <p:sp>
        <p:nvSpPr>
          <p:cNvPr id="307" name="Google Shape;307;p24"/>
          <p:cNvSpPr/>
          <p:nvPr/>
        </p:nvSpPr>
        <p:spPr>
          <a:xfrm>
            <a:off x="228600" y="990720"/>
            <a:ext cx="4343400" cy="5054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400" b="1" strike="noStrike">
                <a:solidFill>
                  <a:srgbClr val="FF6600"/>
                </a:solidFill>
                <a:latin typeface="Times New Roman"/>
                <a:ea typeface="Times New Roman"/>
                <a:cs typeface="Times New Roman"/>
                <a:sym typeface="Times New Roman"/>
              </a:rPr>
              <a:t>Saturated fatty acids</a:t>
            </a:r>
            <a:r>
              <a:rPr lang="en-US" sz="2400" b="1" strike="noStrike">
                <a:solidFill>
                  <a:srgbClr val="006600"/>
                </a:solidFill>
                <a:latin typeface="Times New Roman"/>
                <a:ea typeface="Times New Roman"/>
                <a:cs typeface="Times New Roman"/>
                <a:sym typeface="Times New Roman"/>
              </a:rPr>
              <a:t> have the maximum number of hydrogens bonded to the carbons (all single bonds between carbons</a:t>
            </a:r>
            <a:r>
              <a:rPr lang="en-US" sz="2400" b="1" strike="noStrike">
                <a:solidFill>
                  <a:srgbClr val="000000"/>
                </a:solidFill>
                <a:latin typeface="Times New Roman"/>
                <a:ea typeface="Times New Roman"/>
                <a:cs typeface="Times New Roman"/>
                <a:sym typeface="Times New Roman"/>
              </a:rPr>
              <a:t>)</a:t>
            </a:r>
            <a:endParaRPr sz="2400" b="0" strike="noStrike">
              <a:solidFill>
                <a:srgbClr val="000000"/>
              </a:solidFill>
              <a:latin typeface="Arial"/>
              <a:ea typeface="Arial"/>
              <a:cs typeface="Arial"/>
              <a:sym typeface="Arial"/>
            </a:endParaRPr>
          </a:p>
          <a:p>
            <a:pPr marL="0" marR="0" lvl="0" indent="0" algn="l" rtl="0">
              <a:lnSpc>
                <a:spcPct val="100000"/>
              </a:lnSpc>
              <a:spcBef>
                <a:spcPts val="1500"/>
              </a:spcBef>
              <a:spcAft>
                <a:spcPts val="0"/>
              </a:spcAft>
              <a:buNone/>
            </a:pPr>
            <a:endParaRPr sz="2400" b="0" strike="noStrike">
              <a:solidFill>
                <a:srgbClr val="000000"/>
              </a:solidFill>
              <a:latin typeface="Arial"/>
              <a:ea typeface="Arial"/>
              <a:cs typeface="Arial"/>
              <a:sym typeface="Arial"/>
            </a:endParaRPr>
          </a:p>
          <a:p>
            <a:pPr marL="0" marR="0" lvl="0" indent="0" algn="l" rtl="0">
              <a:lnSpc>
                <a:spcPct val="100000"/>
              </a:lnSpc>
              <a:spcBef>
                <a:spcPts val="1500"/>
              </a:spcBef>
              <a:spcAft>
                <a:spcPts val="0"/>
              </a:spcAft>
              <a:buNone/>
            </a:pPr>
            <a:endParaRPr sz="2400" b="0" strike="noStrike">
              <a:solidFill>
                <a:srgbClr val="000000"/>
              </a:solidFill>
              <a:latin typeface="Arial"/>
              <a:ea typeface="Arial"/>
              <a:cs typeface="Arial"/>
              <a:sym typeface="Arial"/>
            </a:endParaRPr>
          </a:p>
          <a:p>
            <a:pPr marL="0" marR="0" lvl="0" indent="0" algn="l" rtl="0">
              <a:lnSpc>
                <a:spcPct val="100000"/>
              </a:lnSpc>
              <a:spcBef>
                <a:spcPts val="1500"/>
              </a:spcBef>
              <a:spcAft>
                <a:spcPts val="0"/>
              </a:spcAft>
              <a:buNone/>
            </a:pPr>
            <a:r>
              <a:rPr lang="en-US" sz="2400" b="1" strike="noStrike">
                <a:solidFill>
                  <a:srgbClr val="FF6600"/>
                </a:solidFill>
                <a:latin typeface="Times New Roman"/>
                <a:ea typeface="Times New Roman"/>
                <a:cs typeface="Times New Roman"/>
                <a:sym typeface="Times New Roman"/>
              </a:rPr>
              <a:t>Unsaturated fatty acids</a:t>
            </a:r>
            <a:r>
              <a:rPr lang="en-US" sz="2400" b="1" strike="noStrike">
                <a:solidFill>
                  <a:srgbClr val="006600"/>
                </a:solidFill>
                <a:latin typeface="Times New Roman"/>
                <a:ea typeface="Times New Roman"/>
                <a:cs typeface="Times New Roman"/>
                <a:sym typeface="Times New Roman"/>
              </a:rPr>
              <a:t> have less than the maximum number of hydrogens bonded to the carbons (a double bond between carbons</a:t>
            </a:r>
            <a:r>
              <a:rPr lang="en-US" sz="2400" b="1" strike="noStrike">
                <a:solidFill>
                  <a:srgbClr val="000000"/>
                </a:solidFill>
                <a:latin typeface="Times New Roman"/>
                <a:ea typeface="Times New Roman"/>
                <a:cs typeface="Times New Roman"/>
                <a:sym typeface="Times New Roman"/>
              </a:rPr>
              <a:t>)</a:t>
            </a:r>
            <a:endParaRPr sz="2400" b="0" strike="noStrike">
              <a:solidFill>
                <a:srgbClr val="000000"/>
              </a:solidFill>
              <a:latin typeface="Arial"/>
              <a:ea typeface="Arial"/>
              <a:cs typeface="Arial"/>
              <a:sym typeface="Arial"/>
            </a:endParaRPr>
          </a:p>
        </p:txBody>
      </p:sp>
      <p:pic>
        <p:nvPicPr>
          <p:cNvPr id="308" name="Google Shape;308;p24" descr="fatty%20acid"/>
          <p:cNvPicPr preferRelativeResize="0"/>
          <p:nvPr/>
        </p:nvPicPr>
        <p:blipFill rotWithShape="1">
          <a:blip r:embed="rId3">
            <a:alphaModFix/>
          </a:blip>
          <a:srcRect/>
          <a:stretch/>
        </p:blipFill>
        <p:spPr>
          <a:xfrm>
            <a:off x="4572000" y="2133720"/>
            <a:ext cx="4572000" cy="3798720"/>
          </a:xfrm>
          <a:prstGeom prst="rect">
            <a:avLst/>
          </a:prstGeom>
          <a:noFill/>
          <a:ln>
            <a:noFill/>
          </a:ln>
        </p:spPr>
      </p:pic>
      <p:sp>
        <p:nvSpPr>
          <p:cNvPr id="309" name="Google Shape;309;p24"/>
          <p:cNvSpPr/>
          <p:nvPr/>
        </p:nvSpPr>
        <p:spPr>
          <a:xfrm>
            <a:off x="7620120" y="990720"/>
            <a:ext cx="1371600" cy="119124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1800" b="1" strike="noStrike">
                <a:solidFill>
                  <a:srgbClr val="000000"/>
                </a:solidFill>
                <a:latin typeface="Arial"/>
                <a:ea typeface="Arial"/>
                <a:cs typeface="Arial"/>
                <a:sym typeface="Arial"/>
              </a:rPr>
              <a:t>Single Bonds in Carbon chain</a:t>
            </a:r>
            <a:endParaRPr sz="1800" b="0" strike="noStrike">
              <a:solidFill>
                <a:srgbClr val="000000"/>
              </a:solidFill>
              <a:latin typeface="Arial"/>
              <a:ea typeface="Arial"/>
              <a:cs typeface="Arial"/>
              <a:sym typeface="Arial"/>
            </a:endParaRPr>
          </a:p>
        </p:txBody>
      </p:sp>
      <p:sp>
        <p:nvSpPr>
          <p:cNvPr id="310" name="Google Shape;310;p24"/>
          <p:cNvSpPr/>
          <p:nvPr/>
        </p:nvSpPr>
        <p:spPr>
          <a:xfrm>
            <a:off x="4724280" y="5867280"/>
            <a:ext cx="3733920" cy="3682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1800" b="1" strike="noStrike">
                <a:solidFill>
                  <a:srgbClr val="000000"/>
                </a:solidFill>
                <a:latin typeface="Arial"/>
                <a:ea typeface="Arial"/>
                <a:cs typeface="Arial"/>
                <a:sym typeface="Arial"/>
              </a:rPr>
              <a:t>Double bond in carbon chain</a:t>
            </a:r>
            <a:endParaRPr sz="1800" b="0" strike="noStrike">
              <a:solidFill>
                <a:srgbClr val="000000"/>
              </a:solidFill>
              <a:latin typeface="Arial"/>
              <a:ea typeface="Arial"/>
              <a:cs typeface="Arial"/>
              <a:sym typeface="Arial"/>
            </a:endParaRPr>
          </a:p>
        </p:txBody>
      </p:sp>
    </p:spTree>
  </p:cSld>
  <p:clrMapOvr>
    <a:masterClrMapping/>
  </p:clrMapOvr>
  <p:transition spd="med">
    <p:fade thruBlk="1"/>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5"/>
          <p:cNvSpPr txBox="1"/>
          <p:nvPr/>
        </p:nvSpPr>
        <p:spPr>
          <a:xfrm>
            <a:off x="457200" y="-360"/>
            <a:ext cx="8229600" cy="563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Triglyceride</a:t>
            </a:r>
            <a:endParaRPr sz="3200" b="0" strike="noStrike">
              <a:solidFill>
                <a:srgbClr val="000000"/>
              </a:solidFill>
              <a:latin typeface="Arial"/>
              <a:ea typeface="Arial"/>
              <a:cs typeface="Arial"/>
              <a:sym typeface="Arial"/>
            </a:endParaRPr>
          </a:p>
        </p:txBody>
      </p:sp>
      <p:sp>
        <p:nvSpPr>
          <p:cNvPr id="318" name="Google Shape;318;p25"/>
          <p:cNvSpPr txBox="1"/>
          <p:nvPr/>
        </p:nvSpPr>
        <p:spPr>
          <a:xfrm>
            <a:off x="151920" y="685800"/>
            <a:ext cx="4496040" cy="4525920"/>
          </a:xfrm>
          <a:prstGeom prst="rect">
            <a:avLst/>
          </a:prstGeom>
          <a:noFill/>
          <a:ln>
            <a:noFill/>
          </a:ln>
        </p:spPr>
        <p:txBody>
          <a:bodyPr spcFirstLastPara="1" wrap="square" lIns="91425" tIns="45700" rIns="91425" bIns="45700" anchor="t" anchorCtr="0">
            <a:normAutofit/>
          </a:bodyPr>
          <a:lstStyle/>
          <a:p>
            <a:pPr marL="342720" marR="0" lvl="0" indent="-342720" algn="l" rtl="0">
              <a:spcBef>
                <a:spcPts val="0"/>
              </a:spcBef>
              <a:spcAft>
                <a:spcPts val="0"/>
              </a:spcAft>
              <a:buClr>
                <a:srgbClr val="FF6600"/>
              </a:buClr>
              <a:buSzPts val="2400"/>
              <a:buFont typeface="Arial"/>
              <a:buChar char="•"/>
            </a:pPr>
            <a:r>
              <a:rPr lang="en-US" sz="2400" b="0" strike="noStrike">
                <a:solidFill>
                  <a:srgbClr val="FF6600"/>
                </a:solidFill>
                <a:latin typeface="Arial"/>
                <a:ea typeface="Arial"/>
                <a:cs typeface="Arial"/>
                <a:sym typeface="Arial"/>
              </a:rPr>
              <a:t>Monomer of lipids</a:t>
            </a:r>
            <a:endParaRPr sz="2400" b="0" strike="noStrike">
              <a:solidFill>
                <a:srgbClr val="000000"/>
              </a:solidFill>
              <a:latin typeface="Arial"/>
              <a:ea typeface="Arial"/>
              <a:cs typeface="Arial"/>
              <a:sym typeface="Arial"/>
            </a:endParaRPr>
          </a:p>
          <a:p>
            <a:pPr marL="342720" marR="0" lvl="0" indent="-342720" algn="l" rtl="0">
              <a:spcBef>
                <a:spcPts val="598"/>
              </a:spcBef>
              <a:spcAft>
                <a:spcPts val="0"/>
              </a:spcAft>
              <a:buClr>
                <a:srgbClr val="006600"/>
              </a:buClr>
              <a:buSzPts val="2400"/>
              <a:buFont typeface="Arial"/>
              <a:buChar char="•"/>
            </a:pPr>
            <a:r>
              <a:rPr lang="en-US" sz="2400" b="1" strike="noStrike">
                <a:solidFill>
                  <a:srgbClr val="006600"/>
                </a:solidFill>
                <a:latin typeface="Arial"/>
                <a:ea typeface="Arial"/>
                <a:cs typeface="Arial"/>
                <a:sym typeface="Arial"/>
              </a:rPr>
              <a:t>Composed of Glycerol &amp; 3 fatty acid chains</a:t>
            </a:r>
            <a:endParaRPr sz="2400" b="0" strike="noStrike">
              <a:solidFill>
                <a:srgbClr val="000000"/>
              </a:solidFill>
              <a:latin typeface="Arial"/>
              <a:ea typeface="Arial"/>
              <a:cs typeface="Arial"/>
              <a:sym typeface="Arial"/>
            </a:endParaRPr>
          </a:p>
          <a:p>
            <a:pPr marL="342720" marR="0" lvl="0" indent="-342720" algn="l" rtl="0">
              <a:spcBef>
                <a:spcPts val="598"/>
              </a:spcBef>
              <a:spcAft>
                <a:spcPts val="0"/>
              </a:spcAft>
              <a:buClr>
                <a:srgbClr val="724C26"/>
              </a:buClr>
              <a:buSzPts val="2400"/>
              <a:buFont typeface="Arial"/>
              <a:buChar char="•"/>
            </a:pPr>
            <a:r>
              <a:rPr lang="en-US" sz="2400" b="1" strike="noStrike">
                <a:solidFill>
                  <a:srgbClr val="724C26"/>
                </a:solidFill>
                <a:latin typeface="Arial"/>
                <a:ea typeface="Arial"/>
                <a:cs typeface="Arial"/>
                <a:sym typeface="Arial"/>
              </a:rPr>
              <a:t>Glycerol forms the “backbone” of the fat</a:t>
            </a:r>
            <a:endParaRPr sz="2400" b="0" strike="noStrike">
              <a:solidFill>
                <a:srgbClr val="000000"/>
              </a:solidFill>
              <a:latin typeface="Arial"/>
              <a:ea typeface="Arial"/>
              <a:cs typeface="Arial"/>
              <a:sym typeface="Arial"/>
            </a:endParaRPr>
          </a:p>
        </p:txBody>
      </p:sp>
      <p:sp>
        <p:nvSpPr>
          <p:cNvPr id="319" name="Google Shape;319;p25"/>
          <p:cNvSpPr/>
          <p:nvPr/>
        </p:nvSpPr>
        <p:spPr>
          <a:xfrm>
            <a:off x="7162920" y="3733920"/>
            <a:ext cx="1981080" cy="6426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1800" b="1" strike="noStrike">
                <a:solidFill>
                  <a:srgbClr val="000000"/>
                </a:solidFill>
                <a:latin typeface="Comic Sans MS"/>
                <a:ea typeface="Comic Sans MS"/>
                <a:cs typeface="Comic Sans MS"/>
                <a:sym typeface="Comic Sans MS"/>
              </a:rPr>
              <a:t>Organic Alcohol (-OL ending)</a:t>
            </a:r>
            <a:endParaRPr sz="1800" b="0" strike="noStrike">
              <a:solidFill>
                <a:srgbClr val="000000"/>
              </a:solidFill>
              <a:latin typeface="Arial"/>
              <a:ea typeface="Arial"/>
              <a:cs typeface="Arial"/>
              <a:sym typeface="Arial"/>
            </a:endParaRPr>
          </a:p>
        </p:txBody>
      </p:sp>
      <p:pic>
        <p:nvPicPr>
          <p:cNvPr id="320" name="Google Shape;320;p25"/>
          <p:cNvPicPr preferRelativeResize="0"/>
          <p:nvPr/>
        </p:nvPicPr>
        <p:blipFill rotWithShape="1">
          <a:blip r:embed="rId3">
            <a:alphaModFix/>
          </a:blip>
          <a:srcRect/>
          <a:stretch/>
        </p:blipFill>
        <p:spPr>
          <a:xfrm>
            <a:off x="4724280" y="571680"/>
            <a:ext cx="4037040" cy="2973240"/>
          </a:xfrm>
          <a:prstGeom prst="rect">
            <a:avLst/>
          </a:prstGeom>
          <a:noFill/>
          <a:ln>
            <a:noFill/>
          </a:ln>
        </p:spPr>
      </p:pic>
      <p:cxnSp>
        <p:nvCxnSpPr>
          <p:cNvPr id="321" name="Google Shape;321;p25"/>
          <p:cNvCxnSpPr/>
          <p:nvPr/>
        </p:nvCxnSpPr>
        <p:spPr>
          <a:xfrm rot="10800000">
            <a:off x="7086600" y="3504960"/>
            <a:ext cx="533520" cy="228600"/>
          </a:xfrm>
          <a:prstGeom prst="straightConnector1">
            <a:avLst/>
          </a:prstGeom>
          <a:noFill/>
          <a:ln w="9525" cap="flat" cmpd="sng">
            <a:solidFill>
              <a:srgbClr val="000000"/>
            </a:solidFill>
            <a:prstDash val="solid"/>
            <a:miter lim="8000"/>
            <a:headEnd type="none" w="sm" len="sm"/>
            <a:tailEnd type="triangle" w="med" len="med"/>
          </a:ln>
        </p:spPr>
      </p:cxnSp>
      <p:grpSp>
        <p:nvGrpSpPr>
          <p:cNvPr id="322" name="Google Shape;322;p25"/>
          <p:cNvGrpSpPr/>
          <p:nvPr/>
        </p:nvGrpSpPr>
        <p:grpSpPr>
          <a:xfrm>
            <a:off x="304920" y="3886200"/>
            <a:ext cx="6858000" cy="2798280"/>
            <a:chOff x="304920" y="3886200"/>
            <a:chExt cx="6858000" cy="2798280"/>
          </a:xfrm>
        </p:grpSpPr>
        <p:pic>
          <p:nvPicPr>
            <p:cNvPr id="323" name="Google Shape;323;p25"/>
            <p:cNvPicPr preferRelativeResize="0"/>
            <p:nvPr/>
          </p:nvPicPr>
          <p:blipFill rotWithShape="1">
            <a:blip r:embed="rId4">
              <a:alphaModFix/>
            </a:blip>
            <a:srcRect l="915" t="45506" r="1695" b="4129"/>
            <a:stretch/>
          </p:blipFill>
          <p:spPr>
            <a:xfrm>
              <a:off x="304920" y="3886200"/>
              <a:ext cx="6858000" cy="2627280"/>
            </a:xfrm>
            <a:prstGeom prst="rect">
              <a:avLst/>
            </a:prstGeom>
            <a:noFill/>
            <a:ln>
              <a:noFill/>
            </a:ln>
          </p:spPr>
        </p:pic>
        <p:sp>
          <p:nvSpPr>
            <p:cNvPr id="324" name="Google Shape;324;p25"/>
            <p:cNvSpPr/>
            <p:nvPr/>
          </p:nvSpPr>
          <p:spPr>
            <a:xfrm>
              <a:off x="304920" y="6285600"/>
              <a:ext cx="1235520" cy="3988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2000" b="1" strike="noStrike">
                  <a:solidFill>
                    <a:srgbClr val="000000"/>
                  </a:solidFill>
                  <a:latin typeface="Arial"/>
                  <a:ea typeface="Arial"/>
                  <a:cs typeface="Arial"/>
                  <a:sym typeface="Arial"/>
                </a:rPr>
                <a:t>Glycerol</a:t>
              </a:r>
              <a:endParaRPr sz="2000" b="0" strike="noStrike">
                <a:solidFill>
                  <a:srgbClr val="000000"/>
                </a:solidFill>
                <a:latin typeface="Arial"/>
                <a:ea typeface="Arial"/>
                <a:cs typeface="Arial"/>
                <a:sym typeface="Arial"/>
              </a:endParaRPr>
            </a:p>
          </p:txBody>
        </p:sp>
        <p:cxnSp>
          <p:nvCxnSpPr>
            <p:cNvPr id="325" name="Google Shape;325;p25"/>
            <p:cNvCxnSpPr/>
            <p:nvPr/>
          </p:nvCxnSpPr>
          <p:spPr>
            <a:xfrm rot="10800000">
              <a:off x="736920" y="5894640"/>
              <a:ext cx="0" cy="390600"/>
            </a:xfrm>
            <a:prstGeom prst="straightConnector1">
              <a:avLst/>
            </a:prstGeom>
            <a:noFill/>
            <a:ln w="38150" cap="flat" cmpd="sng">
              <a:solidFill>
                <a:srgbClr val="000000"/>
              </a:solidFill>
              <a:prstDash val="solid"/>
              <a:miter lim="8000"/>
              <a:headEnd type="none" w="sm" len="sm"/>
              <a:tailEnd type="triangle" w="med" len="med"/>
            </a:ln>
          </p:spPr>
        </p:cxnSp>
        <p:sp>
          <p:nvSpPr>
            <p:cNvPr id="326" name="Google Shape;326;p25"/>
            <p:cNvSpPr/>
            <p:nvPr/>
          </p:nvSpPr>
          <p:spPr>
            <a:xfrm>
              <a:off x="2343600" y="6229800"/>
              <a:ext cx="2903760" cy="3988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2000" b="1" strike="noStrike">
                  <a:solidFill>
                    <a:srgbClr val="000000"/>
                  </a:solidFill>
                  <a:latin typeface="Arial"/>
                  <a:ea typeface="Arial"/>
                  <a:cs typeface="Arial"/>
                  <a:sym typeface="Arial"/>
                </a:rPr>
                <a:t>Fatty Acid Chains</a:t>
              </a:r>
              <a:endParaRPr sz="2000" b="0" strike="noStrike">
                <a:solidFill>
                  <a:srgbClr val="000000"/>
                </a:solidFill>
                <a:latin typeface="Arial"/>
                <a:ea typeface="Arial"/>
                <a:cs typeface="Arial"/>
                <a:sym typeface="Arial"/>
              </a:endParaRPr>
            </a:p>
          </p:txBody>
        </p:sp>
        <p:cxnSp>
          <p:nvCxnSpPr>
            <p:cNvPr id="327" name="Google Shape;327;p25"/>
            <p:cNvCxnSpPr/>
            <p:nvPr/>
          </p:nvCxnSpPr>
          <p:spPr>
            <a:xfrm rot="10800000">
              <a:off x="3270240" y="5616000"/>
              <a:ext cx="0" cy="558000"/>
            </a:xfrm>
            <a:prstGeom prst="straightConnector1">
              <a:avLst/>
            </a:prstGeom>
            <a:noFill/>
            <a:ln w="38150" cap="flat" cmpd="sng">
              <a:solidFill>
                <a:srgbClr val="000000"/>
              </a:solidFill>
              <a:prstDash val="solid"/>
              <a:miter lim="8000"/>
              <a:headEnd type="none" w="sm" len="sm"/>
              <a:tailEnd type="triangle" w="med" len="med"/>
            </a:ln>
          </p:spPr>
        </p:cxnSp>
        <p:cxnSp>
          <p:nvCxnSpPr>
            <p:cNvPr id="328" name="Google Shape;328;p25"/>
            <p:cNvCxnSpPr/>
            <p:nvPr/>
          </p:nvCxnSpPr>
          <p:spPr>
            <a:xfrm rot="10800000" flipH="1">
              <a:off x="3270240" y="5057640"/>
              <a:ext cx="741240" cy="1171800"/>
            </a:xfrm>
            <a:prstGeom prst="straightConnector1">
              <a:avLst/>
            </a:prstGeom>
            <a:noFill/>
            <a:ln w="38150" cap="flat" cmpd="sng">
              <a:solidFill>
                <a:srgbClr val="000000"/>
              </a:solidFill>
              <a:prstDash val="solid"/>
              <a:miter lim="8000"/>
              <a:headEnd type="none" w="sm" len="sm"/>
              <a:tailEnd type="triangle" w="med" len="med"/>
            </a:ln>
          </p:spPr>
        </p:cxnSp>
        <p:cxnSp>
          <p:nvCxnSpPr>
            <p:cNvPr id="329" name="Google Shape;329;p25"/>
            <p:cNvCxnSpPr/>
            <p:nvPr/>
          </p:nvCxnSpPr>
          <p:spPr>
            <a:xfrm rot="10800000">
              <a:off x="2157840" y="4500000"/>
              <a:ext cx="1112040" cy="1729440"/>
            </a:xfrm>
            <a:prstGeom prst="straightConnector1">
              <a:avLst/>
            </a:prstGeom>
            <a:noFill/>
            <a:ln w="38150" cap="flat" cmpd="sng">
              <a:solidFill>
                <a:srgbClr val="000000"/>
              </a:solidFill>
              <a:prstDash val="solid"/>
              <a:miter lim="8000"/>
              <a:headEnd type="none" w="sm" len="sm"/>
              <a:tailEnd type="triangle" w="med" len="med"/>
            </a:ln>
          </p:spPr>
        </p:cxnSp>
      </p:grpSp>
    </p:spTree>
  </p:cSld>
  <p:clrMapOvr>
    <a:masterClrMapping/>
  </p:clrMapOvr>
  <p:transition spd="med">
    <p:fade thruBlk="1"/>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6"/>
          <p:cNvSpPr txBox="1"/>
          <p:nvPr/>
        </p:nvSpPr>
        <p:spPr>
          <a:xfrm>
            <a:off x="456840" y="274320"/>
            <a:ext cx="6172200" cy="563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Lipids &amp; Cell Membranes</a:t>
            </a:r>
            <a:endParaRPr sz="3200" b="0" strike="noStrike">
              <a:solidFill>
                <a:srgbClr val="000000"/>
              </a:solidFill>
              <a:latin typeface="Arial"/>
              <a:ea typeface="Arial"/>
              <a:cs typeface="Arial"/>
              <a:sym typeface="Arial"/>
            </a:endParaRPr>
          </a:p>
        </p:txBody>
      </p:sp>
      <p:sp>
        <p:nvSpPr>
          <p:cNvPr id="337" name="Google Shape;337;p26"/>
          <p:cNvSpPr txBox="1"/>
          <p:nvPr/>
        </p:nvSpPr>
        <p:spPr>
          <a:xfrm>
            <a:off x="304920" y="990720"/>
            <a:ext cx="4572000" cy="2666880"/>
          </a:xfrm>
          <a:prstGeom prst="rect">
            <a:avLst/>
          </a:prstGeom>
          <a:noFill/>
          <a:ln>
            <a:noFill/>
          </a:ln>
        </p:spPr>
        <p:txBody>
          <a:bodyPr spcFirstLastPara="1" wrap="square" lIns="91425" tIns="45700" rIns="91425" bIns="45700" anchor="t" anchorCtr="0">
            <a:normAutofit/>
          </a:bodyPr>
          <a:lstStyle/>
          <a:p>
            <a:pPr marL="342720" marR="0" lvl="0" indent="-342720" algn="l" rtl="0">
              <a:lnSpc>
                <a:spcPct val="100000"/>
              </a:lnSpc>
              <a:spcBef>
                <a:spcPts val="0"/>
              </a:spcBef>
              <a:spcAft>
                <a:spcPts val="0"/>
              </a:spcAft>
              <a:buClr>
                <a:srgbClr val="000000"/>
              </a:buClr>
              <a:buSzPts val="2000"/>
              <a:buFont typeface="Times New Roman"/>
              <a:buChar char="•"/>
            </a:pPr>
            <a:r>
              <a:rPr lang="en-US" sz="2000" b="1" strike="noStrike">
                <a:solidFill>
                  <a:srgbClr val="000000"/>
                </a:solidFill>
                <a:latin typeface="Times New Roman"/>
                <a:ea typeface="Times New Roman"/>
                <a:cs typeface="Times New Roman"/>
                <a:sym typeface="Times New Roman"/>
              </a:rPr>
              <a:t>Cell membranes are made of lipids called </a:t>
            </a:r>
            <a:r>
              <a:rPr lang="en-US" sz="2000" b="1" strike="noStrike">
                <a:solidFill>
                  <a:srgbClr val="008000"/>
                </a:solidFill>
                <a:latin typeface="Times New Roman"/>
                <a:ea typeface="Times New Roman"/>
                <a:cs typeface="Times New Roman"/>
                <a:sym typeface="Times New Roman"/>
              </a:rPr>
              <a:t>phospholipids</a:t>
            </a:r>
            <a:endParaRPr sz="2000" b="0" strike="noStrike">
              <a:solidFill>
                <a:srgbClr val="000000"/>
              </a:solidFill>
              <a:latin typeface="Arial"/>
              <a:ea typeface="Arial"/>
              <a:cs typeface="Arial"/>
              <a:sym typeface="Arial"/>
            </a:endParaRPr>
          </a:p>
          <a:p>
            <a:pPr marL="342720" marR="0" lvl="0" indent="-342720" algn="l" rtl="0">
              <a:lnSpc>
                <a:spcPct val="100000"/>
              </a:lnSpc>
              <a:spcBef>
                <a:spcPts val="499"/>
              </a:spcBef>
              <a:spcAft>
                <a:spcPts val="0"/>
              </a:spcAft>
              <a:buClr>
                <a:srgbClr val="000000"/>
              </a:buClr>
              <a:buSzPts val="2000"/>
              <a:buFont typeface="Times New Roman"/>
              <a:buChar char="•"/>
            </a:pPr>
            <a:r>
              <a:rPr lang="en-US" sz="2000" b="1" strike="noStrike">
                <a:solidFill>
                  <a:srgbClr val="000000"/>
                </a:solidFill>
                <a:latin typeface="Times New Roman"/>
                <a:ea typeface="Times New Roman"/>
                <a:cs typeface="Times New Roman"/>
                <a:sym typeface="Times New Roman"/>
              </a:rPr>
              <a:t>Phospholipids have a </a:t>
            </a:r>
            <a:r>
              <a:rPr lang="en-US" sz="2000" b="1" strike="noStrike">
                <a:solidFill>
                  <a:srgbClr val="008000"/>
                </a:solidFill>
                <a:latin typeface="Times New Roman"/>
                <a:ea typeface="Times New Roman"/>
                <a:cs typeface="Times New Roman"/>
                <a:sym typeface="Times New Roman"/>
              </a:rPr>
              <a:t>head</a:t>
            </a:r>
            <a:r>
              <a:rPr lang="en-US" sz="2000" b="1" strike="noStrike">
                <a:solidFill>
                  <a:srgbClr val="000000"/>
                </a:solidFill>
                <a:latin typeface="Times New Roman"/>
                <a:ea typeface="Times New Roman"/>
                <a:cs typeface="Times New Roman"/>
                <a:sym typeface="Times New Roman"/>
              </a:rPr>
              <a:t> that is polar &amp; attract water </a:t>
            </a:r>
            <a:r>
              <a:rPr lang="en-US" sz="2000" b="1" strike="noStrike">
                <a:solidFill>
                  <a:srgbClr val="FF3300"/>
                </a:solidFill>
                <a:latin typeface="Times New Roman"/>
                <a:ea typeface="Times New Roman"/>
                <a:cs typeface="Times New Roman"/>
                <a:sym typeface="Times New Roman"/>
              </a:rPr>
              <a:t>(hydrophilic)</a:t>
            </a:r>
            <a:endParaRPr sz="2000" b="0" strike="noStrike">
              <a:solidFill>
                <a:srgbClr val="000000"/>
              </a:solidFill>
              <a:latin typeface="Arial"/>
              <a:ea typeface="Arial"/>
              <a:cs typeface="Arial"/>
              <a:sym typeface="Arial"/>
            </a:endParaRPr>
          </a:p>
          <a:p>
            <a:pPr marL="342720" marR="0" lvl="0" indent="-342720" algn="l" rtl="0">
              <a:lnSpc>
                <a:spcPct val="100000"/>
              </a:lnSpc>
              <a:spcBef>
                <a:spcPts val="499"/>
              </a:spcBef>
              <a:spcAft>
                <a:spcPts val="0"/>
              </a:spcAft>
              <a:buClr>
                <a:srgbClr val="000000"/>
              </a:buClr>
              <a:buSzPts val="2000"/>
              <a:buFont typeface="Times New Roman"/>
              <a:buChar char="•"/>
            </a:pPr>
            <a:r>
              <a:rPr lang="en-US" sz="2000" b="1" strike="noStrike">
                <a:solidFill>
                  <a:srgbClr val="000000"/>
                </a:solidFill>
                <a:latin typeface="Times New Roman"/>
                <a:ea typeface="Times New Roman"/>
                <a:cs typeface="Times New Roman"/>
                <a:sym typeface="Times New Roman"/>
              </a:rPr>
              <a:t>Phospholipids also have </a:t>
            </a:r>
            <a:r>
              <a:rPr lang="en-US" sz="2000" b="1" strike="noStrike">
                <a:solidFill>
                  <a:srgbClr val="008000"/>
                </a:solidFill>
                <a:latin typeface="Times New Roman"/>
                <a:ea typeface="Times New Roman"/>
                <a:cs typeface="Times New Roman"/>
                <a:sym typeface="Times New Roman"/>
              </a:rPr>
              <a:t>2</a:t>
            </a:r>
            <a:r>
              <a:rPr lang="en-US" sz="2000" b="1" strike="noStrike">
                <a:solidFill>
                  <a:srgbClr val="000000"/>
                </a:solidFill>
                <a:latin typeface="Times New Roman"/>
                <a:ea typeface="Times New Roman"/>
                <a:cs typeface="Times New Roman"/>
                <a:sym typeface="Times New Roman"/>
              </a:rPr>
              <a:t> </a:t>
            </a:r>
            <a:r>
              <a:rPr lang="en-US" sz="2000" b="1" strike="noStrike">
                <a:solidFill>
                  <a:srgbClr val="008000"/>
                </a:solidFill>
                <a:latin typeface="Times New Roman"/>
                <a:ea typeface="Times New Roman"/>
                <a:cs typeface="Times New Roman"/>
                <a:sym typeface="Times New Roman"/>
              </a:rPr>
              <a:t>tails</a:t>
            </a:r>
            <a:r>
              <a:rPr lang="en-US" sz="2000" b="1" strike="noStrike">
                <a:solidFill>
                  <a:srgbClr val="000000"/>
                </a:solidFill>
                <a:latin typeface="Times New Roman"/>
                <a:ea typeface="Times New Roman"/>
                <a:cs typeface="Times New Roman"/>
                <a:sym typeface="Times New Roman"/>
              </a:rPr>
              <a:t> that are nonpolar and do not attract water </a:t>
            </a:r>
            <a:r>
              <a:rPr lang="en-US" sz="2000" b="1" strike="noStrike">
                <a:solidFill>
                  <a:srgbClr val="FF3300"/>
                </a:solidFill>
                <a:latin typeface="Times New Roman"/>
                <a:ea typeface="Times New Roman"/>
                <a:cs typeface="Times New Roman"/>
                <a:sym typeface="Times New Roman"/>
              </a:rPr>
              <a:t>(hydrophobic)</a:t>
            </a:r>
            <a:endParaRPr sz="2000" b="0" strike="noStrike">
              <a:solidFill>
                <a:srgbClr val="000000"/>
              </a:solidFill>
              <a:latin typeface="Arial"/>
              <a:ea typeface="Arial"/>
              <a:cs typeface="Arial"/>
              <a:sym typeface="Arial"/>
            </a:endParaRPr>
          </a:p>
        </p:txBody>
      </p:sp>
      <p:pic>
        <p:nvPicPr>
          <p:cNvPr id="338" name="Google Shape;338;p26" descr="phospholipid"/>
          <p:cNvPicPr preferRelativeResize="0"/>
          <p:nvPr/>
        </p:nvPicPr>
        <p:blipFill rotWithShape="1">
          <a:blip r:embed="rId3">
            <a:alphaModFix/>
          </a:blip>
          <a:srcRect/>
          <a:stretch/>
        </p:blipFill>
        <p:spPr>
          <a:xfrm>
            <a:off x="6553080" y="152280"/>
            <a:ext cx="2438640" cy="2590920"/>
          </a:xfrm>
          <a:prstGeom prst="rect">
            <a:avLst/>
          </a:prstGeom>
          <a:noFill/>
          <a:ln>
            <a:noFill/>
          </a:ln>
        </p:spPr>
      </p:pic>
      <p:pic>
        <p:nvPicPr>
          <p:cNvPr id="339" name="Google Shape;339;p26" descr="c03_12"/>
          <p:cNvPicPr preferRelativeResize="0"/>
          <p:nvPr/>
        </p:nvPicPr>
        <p:blipFill rotWithShape="1">
          <a:blip r:embed="rId4">
            <a:alphaModFix/>
          </a:blip>
          <a:srcRect t="57503" r="47502" b="6247"/>
          <a:stretch/>
        </p:blipFill>
        <p:spPr>
          <a:xfrm>
            <a:off x="457200" y="3886200"/>
            <a:ext cx="4724280" cy="2921040"/>
          </a:xfrm>
          <a:prstGeom prst="rect">
            <a:avLst/>
          </a:prstGeom>
          <a:noFill/>
          <a:ln>
            <a:noFill/>
          </a:ln>
        </p:spPr>
      </p:pic>
      <p:pic>
        <p:nvPicPr>
          <p:cNvPr id="340" name="Google Shape;340;p26" descr="cell_membrane"/>
          <p:cNvPicPr preferRelativeResize="0"/>
          <p:nvPr/>
        </p:nvPicPr>
        <p:blipFill rotWithShape="1">
          <a:blip r:embed="rId5">
            <a:alphaModFix/>
          </a:blip>
          <a:srcRect/>
          <a:stretch/>
        </p:blipFill>
        <p:spPr>
          <a:xfrm>
            <a:off x="5105520" y="2819520"/>
            <a:ext cx="3997080" cy="3371760"/>
          </a:xfrm>
          <a:prstGeom prst="rect">
            <a:avLst/>
          </a:prstGeom>
          <a:noFill/>
          <a:ln>
            <a:noFill/>
          </a:ln>
        </p:spPr>
      </p:pic>
      <p:sp>
        <p:nvSpPr>
          <p:cNvPr id="341" name="Google Shape;341;p26"/>
          <p:cNvSpPr/>
          <p:nvPr/>
        </p:nvSpPr>
        <p:spPr>
          <a:xfrm>
            <a:off x="5029200" y="6035760"/>
            <a:ext cx="4114800" cy="6426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ctr" rtl="0">
              <a:lnSpc>
                <a:spcPct val="100000"/>
              </a:lnSpc>
              <a:spcBef>
                <a:spcPts val="0"/>
              </a:spcBef>
              <a:spcAft>
                <a:spcPts val="0"/>
              </a:spcAft>
              <a:buNone/>
            </a:pPr>
            <a:r>
              <a:rPr lang="en-US" sz="1800" b="1" strike="noStrike">
                <a:solidFill>
                  <a:srgbClr val="000000"/>
                </a:solidFill>
                <a:latin typeface="Comic Sans MS"/>
                <a:ea typeface="Comic Sans MS"/>
                <a:cs typeface="Comic Sans MS"/>
                <a:sym typeface="Comic Sans MS"/>
              </a:rPr>
              <a:t>Cell membrane with proteins &amp; phospholipids</a:t>
            </a:r>
            <a:endParaRPr sz="1800" b="0" strike="noStrik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27"/>
          <p:cNvSpPr txBox="1"/>
          <p:nvPr/>
        </p:nvSpPr>
        <p:spPr>
          <a:xfrm>
            <a:off x="457200" y="76320"/>
            <a:ext cx="8229600" cy="4111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Steroids</a:t>
            </a:r>
            <a:endParaRPr sz="3200" b="0" strike="noStrike">
              <a:solidFill>
                <a:srgbClr val="000000"/>
              </a:solidFill>
              <a:latin typeface="Arial"/>
              <a:ea typeface="Arial"/>
              <a:cs typeface="Arial"/>
              <a:sym typeface="Arial"/>
            </a:endParaRPr>
          </a:p>
        </p:txBody>
      </p:sp>
      <p:sp>
        <p:nvSpPr>
          <p:cNvPr id="349" name="Google Shape;349;p27"/>
          <p:cNvSpPr txBox="1"/>
          <p:nvPr/>
        </p:nvSpPr>
        <p:spPr>
          <a:xfrm>
            <a:off x="228240" y="761760"/>
            <a:ext cx="3809880" cy="3352680"/>
          </a:xfrm>
          <a:prstGeom prst="rect">
            <a:avLst/>
          </a:prstGeom>
          <a:noFill/>
          <a:ln>
            <a:noFill/>
          </a:ln>
        </p:spPr>
        <p:txBody>
          <a:bodyPr spcFirstLastPara="1" wrap="square" lIns="91425" tIns="45700" rIns="91425" bIns="45700" anchor="t" anchorCtr="0">
            <a:normAutofit/>
          </a:bodyPr>
          <a:lstStyle/>
          <a:p>
            <a:pPr marL="0" marR="0" lvl="0" indent="-127000" algn="l" rtl="0">
              <a:lnSpc>
                <a:spcPct val="90000"/>
              </a:lnSpc>
              <a:spcBef>
                <a:spcPts val="0"/>
              </a:spcBef>
              <a:spcAft>
                <a:spcPts val="0"/>
              </a:spcAft>
              <a:buClr>
                <a:srgbClr val="006600"/>
              </a:buClr>
              <a:buSzPts val="2000"/>
              <a:buFont typeface="Arial"/>
              <a:buChar char="•"/>
            </a:pPr>
            <a:r>
              <a:rPr lang="en-US" sz="2000" b="1" strike="noStrike">
                <a:solidFill>
                  <a:srgbClr val="006600"/>
                </a:solidFill>
                <a:latin typeface="Arial"/>
                <a:ea typeface="Arial"/>
                <a:cs typeface="Arial"/>
                <a:sym typeface="Arial"/>
              </a:rPr>
              <a:t>The carbon skeleton of steroids is bent to form 4 fused rings</a:t>
            </a:r>
            <a:endParaRPr sz="2000" b="0" strike="noStrike">
              <a:solidFill>
                <a:srgbClr val="000000"/>
              </a:solidFill>
              <a:latin typeface="Arial"/>
              <a:ea typeface="Arial"/>
              <a:cs typeface="Arial"/>
              <a:sym typeface="Arial"/>
            </a:endParaRPr>
          </a:p>
          <a:p>
            <a:pPr marL="0" marR="0" lvl="0" indent="0" algn="l" rtl="0">
              <a:lnSpc>
                <a:spcPct val="90000"/>
              </a:lnSpc>
              <a:spcBef>
                <a:spcPts val="499"/>
              </a:spcBef>
              <a:spcAft>
                <a:spcPts val="0"/>
              </a:spcAft>
              <a:buNone/>
            </a:pPr>
            <a:endParaRPr sz="2000" b="0" strike="noStrike">
              <a:solidFill>
                <a:srgbClr val="000000"/>
              </a:solidFill>
              <a:latin typeface="Arial"/>
              <a:ea typeface="Arial"/>
              <a:cs typeface="Arial"/>
              <a:sym typeface="Arial"/>
            </a:endParaRPr>
          </a:p>
          <a:p>
            <a:pPr marL="0" marR="0" lvl="0" indent="-127000" algn="l" rtl="0">
              <a:lnSpc>
                <a:spcPct val="90000"/>
              </a:lnSpc>
              <a:spcBef>
                <a:spcPts val="499"/>
              </a:spcBef>
              <a:spcAft>
                <a:spcPts val="0"/>
              </a:spcAft>
              <a:buClr>
                <a:srgbClr val="FF6600"/>
              </a:buClr>
              <a:buSzPts val="2000"/>
              <a:buFont typeface="Arial"/>
              <a:buChar char="•"/>
            </a:pPr>
            <a:r>
              <a:rPr lang="en-US" sz="2000" b="1" strike="noStrike">
                <a:solidFill>
                  <a:srgbClr val="FF6600"/>
                </a:solidFill>
                <a:latin typeface="Arial"/>
                <a:ea typeface="Arial"/>
                <a:cs typeface="Arial"/>
                <a:sym typeface="Arial"/>
              </a:rPr>
              <a:t>Cholesterol is the “base steroid” from which your body produces other steroids</a:t>
            </a:r>
            <a:endParaRPr sz="2000" b="0" strike="noStrike">
              <a:solidFill>
                <a:srgbClr val="000000"/>
              </a:solidFill>
              <a:latin typeface="Arial"/>
              <a:ea typeface="Arial"/>
              <a:cs typeface="Arial"/>
              <a:sym typeface="Arial"/>
            </a:endParaRPr>
          </a:p>
          <a:p>
            <a:pPr marL="0" marR="0" lvl="0" indent="0" algn="l" rtl="0">
              <a:lnSpc>
                <a:spcPct val="90000"/>
              </a:lnSpc>
              <a:spcBef>
                <a:spcPts val="499"/>
              </a:spcBef>
              <a:spcAft>
                <a:spcPts val="0"/>
              </a:spcAft>
              <a:buNone/>
            </a:pPr>
            <a:endParaRPr sz="2000" b="0" strike="noStrike">
              <a:solidFill>
                <a:srgbClr val="000000"/>
              </a:solidFill>
              <a:latin typeface="Arial"/>
              <a:ea typeface="Arial"/>
              <a:cs typeface="Arial"/>
              <a:sym typeface="Arial"/>
            </a:endParaRPr>
          </a:p>
          <a:p>
            <a:pPr marL="0" marR="0" lvl="0" indent="-127000" algn="l" rtl="0">
              <a:lnSpc>
                <a:spcPct val="90000"/>
              </a:lnSpc>
              <a:spcBef>
                <a:spcPts val="499"/>
              </a:spcBef>
              <a:spcAft>
                <a:spcPts val="0"/>
              </a:spcAft>
              <a:buClr>
                <a:srgbClr val="724C26"/>
              </a:buClr>
              <a:buSzPts val="2000"/>
              <a:buFont typeface="Arial"/>
              <a:buChar char="•"/>
            </a:pPr>
            <a:r>
              <a:rPr lang="en-US" sz="2000" b="1" strike="noStrike">
                <a:solidFill>
                  <a:srgbClr val="724C26"/>
                </a:solidFill>
                <a:latin typeface="Arial"/>
                <a:ea typeface="Arial"/>
                <a:cs typeface="Arial"/>
                <a:sym typeface="Arial"/>
              </a:rPr>
              <a:t>Estrogen &amp; testosterone are also steroids</a:t>
            </a:r>
            <a:endParaRPr sz="2000" b="0" strike="noStrike">
              <a:solidFill>
                <a:srgbClr val="000000"/>
              </a:solidFill>
              <a:latin typeface="Arial"/>
              <a:ea typeface="Arial"/>
              <a:cs typeface="Arial"/>
              <a:sym typeface="Arial"/>
            </a:endParaRPr>
          </a:p>
          <a:p>
            <a:pPr marL="0" marR="0" lvl="0" indent="0" algn="l" rtl="0">
              <a:lnSpc>
                <a:spcPct val="90000"/>
              </a:lnSpc>
              <a:spcBef>
                <a:spcPts val="499"/>
              </a:spcBef>
              <a:spcAft>
                <a:spcPts val="0"/>
              </a:spcAft>
              <a:buClr>
                <a:srgbClr val="FF6600"/>
              </a:buClr>
              <a:buSzPts val="2000"/>
              <a:buFont typeface="Arial"/>
              <a:buNone/>
            </a:pPr>
            <a:endParaRPr sz="2000" b="0" strike="noStrike">
              <a:solidFill>
                <a:srgbClr val="000000"/>
              </a:solidFill>
              <a:latin typeface="Arial"/>
              <a:ea typeface="Arial"/>
              <a:cs typeface="Arial"/>
              <a:sym typeface="Arial"/>
            </a:endParaRPr>
          </a:p>
          <a:p>
            <a:pPr marL="0" marR="0" lvl="0" indent="0" algn="l" rtl="0">
              <a:lnSpc>
                <a:spcPct val="90000"/>
              </a:lnSpc>
              <a:spcBef>
                <a:spcPts val="499"/>
              </a:spcBef>
              <a:spcAft>
                <a:spcPts val="0"/>
              </a:spcAft>
              <a:buClr>
                <a:srgbClr val="FF6600"/>
              </a:buClr>
              <a:buSzPts val="2000"/>
              <a:buFont typeface="Arial"/>
              <a:buNone/>
            </a:pPr>
            <a:endParaRPr sz="2000" b="0" strike="noStrike">
              <a:solidFill>
                <a:srgbClr val="000000"/>
              </a:solidFill>
              <a:latin typeface="Arial"/>
              <a:ea typeface="Arial"/>
              <a:cs typeface="Arial"/>
              <a:sym typeface="Arial"/>
            </a:endParaRPr>
          </a:p>
        </p:txBody>
      </p:sp>
      <p:grpSp>
        <p:nvGrpSpPr>
          <p:cNvPr id="350" name="Google Shape;350;p27"/>
          <p:cNvGrpSpPr/>
          <p:nvPr/>
        </p:nvGrpSpPr>
        <p:grpSpPr>
          <a:xfrm>
            <a:off x="3886200" y="609480"/>
            <a:ext cx="4800240" cy="3733920"/>
            <a:chOff x="3886200" y="609480"/>
            <a:chExt cx="4800240" cy="3733920"/>
          </a:xfrm>
        </p:grpSpPr>
        <p:pic>
          <p:nvPicPr>
            <p:cNvPr id="351" name="Google Shape;351;p27"/>
            <p:cNvPicPr preferRelativeResize="0"/>
            <p:nvPr/>
          </p:nvPicPr>
          <p:blipFill rotWithShape="1">
            <a:blip r:embed="rId3">
              <a:alphaModFix/>
            </a:blip>
            <a:srcRect l="1626" t="834" r="1626" b="10868"/>
            <a:stretch/>
          </p:blipFill>
          <p:spPr>
            <a:xfrm>
              <a:off x="4104360" y="609480"/>
              <a:ext cx="4582080" cy="3733920"/>
            </a:xfrm>
            <a:prstGeom prst="rect">
              <a:avLst/>
            </a:prstGeom>
            <a:noFill/>
            <a:ln>
              <a:noFill/>
            </a:ln>
          </p:spPr>
        </p:pic>
        <p:sp>
          <p:nvSpPr>
            <p:cNvPr id="352" name="Google Shape;352;p27"/>
            <p:cNvSpPr/>
            <p:nvPr/>
          </p:nvSpPr>
          <p:spPr>
            <a:xfrm>
              <a:off x="6795720" y="1379520"/>
              <a:ext cx="1672560" cy="3988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2000" b="1" strike="noStrike">
                  <a:solidFill>
                    <a:srgbClr val="000000"/>
                  </a:solidFill>
                  <a:latin typeface="Arial"/>
                  <a:ea typeface="Arial"/>
                  <a:cs typeface="Arial"/>
                  <a:sym typeface="Arial"/>
                </a:rPr>
                <a:t>Cholesterol</a:t>
              </a:r>
              <a:endParaRPr sz="2000" b="0" strike="noStrike">
                <a:solidFill>
                  <a:srgbClr val="000000"/>
                </a:solidFill>
                <a:latin typeface="Arial"/>
                <a:ea typeface="Arial"/>
                <a:cs typeface="Arial"/>
                <a:sym typeface="Arial"/>
              </a:endParaRPr>
            </a:p>
          </p:txBody>
        </p:sp>
        <p:sp>
          <p:nvSpPr>
            <p:cNvPr id="353" name="Google Shape;353;p27"/>
            <p:cNvSpPr/>
            <p:nvPr/>
          </p:nvSpPr>
          <p:spPr>
            <a:xfrm>
              <a:off x="3886200" y="2711880"/>
              <a:ext cx="1890720" cy="3988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2000" b="1" strike="noStrike">
                  <a:solidFill>
                    <a:srgbClr val="000000"/>
                  </a:solidFill>
                  <a:latin typeface="Arial"/>
                  <a:ea typeface="Arial"/>
                  <a:cs typeface="Arial"/>
                  <a:sym typeface="Arial"/>
                </a:rPr>
                <a:t>Testosterone</a:t>
              </a:r>
              <a:endParaRPr sz="2000" b="0" strike="noStrike">
                <a:solidFill>
                  <a:srgbClr val="000000"/>
                </a:solidFill>
                <a:latin typeface="Arial"/>
                <a:ea typeface="Arial"/>
                <a:cs typeface="Arial"/>
                <a:sym typeface="Arial"/>
              </a:endParaRPr>
            </a:p>
          </p:txBody>
        </p:sp>
        <p:sp>
          <p:nvSpPr>
            <p:cNvPr id="354" name="Google Shape;354;p27"/>
            <p:cNvSpPr/>
            <p:nvPr/>
          </p:nvSpPr>
          <p:spPr>
            <a:xfrm>
              <a:off x="7013880" y="2430360"/>
              <a:ext cx="1454400" cy="3988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2000" b="1" strike="noStrike">
                  <a:solidFill>
                    <a:srgbClr val="000000"/>
                  </a:solidFill>
                  <a:latin typeface="Arial"/>
                  <a:ea typeface="Arial"/>
                  <a:cs typeface="Arial"/>
                  <a:sym typeface="Arial"/>
                </a:rPr>
                <a:t>Estrogen</a:t>
              </a:r>
              <a:endParaRPr sz="2000" b="0" strike="noStrike">
                <a:solidFill>
                  <a:srgbClr val="000000"/>
                </a:solidFill>
                <a:latin typeface="Arial"/>
                <a:ea typeface="Arial"/>
                <a:cs typeface="Arial"/>
                <a:sym typeface="Arial"/>
              </a:endParaRPr>
            </a:p>
          </p:txBody>
        </p:sp>
        <p:cxnSp>
          <p:nvCxnSpPr>
            <p:cNvPr id="355" name="Google Shape;355;p27"/>
            <p:cNvCxnSpPr/>
            <p:nvPr/>
          </p:nvCxnSpPr>
          <p:spPr>
            <a:xfrm>
              <a:off x="4467960" y="3060720"/>
              <a:ext cx="436320" cy="490320"/>
            </a:xfrm>
            <a:prstGeom prst="straightConnector1">
              <a:avLst/>
            </a:prstGeom>
            <a:noFill/>
            <a:ln w="38150" cap="flat" cmpd="sng">
              <a:solidFill>
                <a:srgbClr val="000000"/>
              </a:solidFill>
              <a:prstDash val="solid"/>
              <a:miter lim="8000"/>
              <a:headEnd type="none" w="sm" len="sm"/>
              <a:tailEnd type="triangle" w="med" len="med"/>
            </a:ln>
          </p:spPr>
        </p:cxnSp>
        <p:cxnSp>
          <p:nvCxnSpPr>
            <p:cNvPr id="356" name="Google Shape;356;p27"/>
            <p:cNvCxnSpPr/>
            <p:nvPr/>
          </p:nvCxnSpPr>
          <p:spPr>
            <a:xfrm rot="10800000">
              <a:off x="6431760" y="959040"/>
              <a:ext cx="872640" cy="420120"/>
            </a:xfrm>
            <a:prstGeom prst="straightConnector1">
              <a:avLst/>
            </a:prstGeom>
            <a:noFill/>
            <a:ln w="38150" cap="flat" cmpd="sng">
              <a:solidFill>
                <a:srgbClr val="000000"/>
              </a:solidFill>
              <a:prstDash val="solid"/>
              <a:miter lim="8000"/>
              <a:headEnd type="none" w="sm" len="sm"/>
              <a:tailEnd type="triangle" w="med" len="med"/>
            </a:ln>
          </p:spPr>
        </p:cxnSp>
        <p:cxnSp>
          <p:nvCxnSpPr>
            <p:cNvPr id="357" name="Google Shape;357;p27"/>
            <p:cNvCxnSpPr/>
            <p:nvPr/>
          </p:nvCxnSpPr>
          <p:spPr>
            <a:xfrm>
              <a:off x="7450200" y="2710440"/>
              <a:ext cx="0" cy="560160"/>
            </a:xfrm>
            <a:prstGeom prst="straightConnector1">
              <a:avLst/>
            </a:prstGeom>
            <a:noFill/>
            <a:ln w="38150" cap="flat" cmpd="sng">
              <a:solidFill>
                <a:srgbClr val="000000"/>
              </a:solidFill>
              <a:prstDash val="solid"/>
              <a:miter lim="8000"/>
              <a:headEnd type="none" w="sm" len="sm"/>
              <a:tailEnd type="triangle" w="med" len="med"/>
            </a:ln>
          </p:spPr>
        </p:cxnSp>
      </p:grpSp>
      <p:sp>
        <p:nvSpPr>
          <p:cNvPr id="358" name="Google Shape;358;p27"/>
          <p:cNvSpPr/>
          <p:nvPr/>
        </p:nvSpPr>
        <p:spPr>
          <a:xfrm>
            <a:off x="305640" y="4495680"/>
            <a:ext cx="3218040" cy="368280"/>
          </a:xfrm>
          <a:prstGeom prst="rect">
            <a:avLst/>
          </a:pr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1800" b="1" strike="noStrike">
                <a:solidFill>
                  <a:srgbClr val="000000"/>
                </a:solidFill>
                <a:latin typeface="Arial"/>
                <a:ea typeface="Arial"/>
                <a:cs typeface="Arial"/>
                <a:sym typeface="Arial"/>
              </a:rPr>
              <a:t>Synthetic Anabolic Steroids</a:t>
            </a:r>
            <a:endParaRPr sz="1800" b="0" strike="noStrike">
              <a:solidFill>
                <a:srgbClr val="000000"/>
              </a:solidFill>
              <a:latin typeface="Arial"/>
              <a:ea typeface="Arial"/>
              <a:cs typeface="Arial"/>
              <a:sym typeface="Arial"/>
            </a:endParaRPr>
          </a:p>
        </p:txBody>
      </p:sp>
      <p:pic>
        <p:nvPicPr>
          <p:cNvPr id="359" name="Google Shape;359;p27"/>
          <p:cNvPicPr preferRelativeResize="0"/>
          <p:nvPr/>
        </p:nvPicPr>
        <p:blipFill rotWithShape="1">
          <a:blip r:embed="rId4">
            <a:alphaModFix/>
          </a:blip>
          <a:srcRect l="3699" b="3080"/>
          <a:stretch/>
        </p:blipFill>
        <p:spPr>
          <a:xfrm>
            <a:off x="5641920" y="4495680"/>
            <a:ext cx="2306520" cy="2371680"/>
          </a:xfrm>
          <a:prstGeom prst="rect">
            <a:avLst/>
          </a:prstGeom>
          <a:noFill/>
          <a:ln>
            <a:noFill/>
          </a:ln>
        </p:spPr>
      </p:pic>
      <p:sp>
        <p:nvSpPr>
          <p:cNvPr id="360" name="Google Shape;360;p27"/>
          <p:cNvSpPr/>
          <p:nvPr/>
        </p:nvSpPr>
        <p:spPr>
          <a:xfrm>
            <a:off x="457200" y="5029200"/>
            <a:ext cx="4038480" cy="1676520"/>
          </a:xfrm>
          <a:prstGeom prst="rect">
            <a:avLst/>
          </a:prstGeom>
          <a:noFill/>
          <a:ln>
            <a:noFill/>
          </a:ln>
        </p:spPr>
        <p:txBody>
          <a:bodyPr spcFirstLastPara="1" wrap="square" lIns="90000" tIns="46800" rIns="90000" bIns="46800" anchor="t" anchorCtr="0">
            <a:noAutofit/>
          </a:bodyPr>
          <a:lstStyle/>
          <a:p>
            <a:pPr marL="0" marR="0" lvl="0" indent="-127000" algn="l" rtl="0">
              <a:lnSpc>
                <a:spcPct val="100000"/>
              </a:lnSpc>
              <a:spcBef>
                <a:spcPts val="0"/>
              </a:spcBef>
              <a:spcAft>
                <a:spcPts val="0"/>
              </a:spcAft>
              <a:buClr>
                <a:srgbClr val="724C26"/>
              </a:buClr>
              <a:buSzPts val="2000"/>
              <a:buFont typeface="Times New Roman"/>
              <a:buChar char="•"/>
            </a:pPr>
            <a:r>
              <a:rPr lang="en-US" sz="2000" b="1" strike="noStrike">
                <a:solidFill>
                  <a:srgbClr val="724C26"/>
                </a:solidFill>
                <a:latin typeface="Times New Roman"/>
                <a:ea typeface="Times New Roman"/>
                <a:cs typeface="Times New Roman"/>
                <a:sym typeface="Times New Roman"/>
              </a:rPr>
              <a:t>They are variants of testosterone</a:t>
            </a:r>
            <a:endParaRPr sz="2000" b="0" strike="noStrike">
              <a:solidFill>
                <a:srgbClr val="000000"/>
              </a:solidFill>
              <a:latin typeface="Arial"/>
              <a:ea typeface="Arial"/>
              <a:cs typeface="Arial"/>
              <a:sym typeface="Arial"/>
            </a:endParaRPr>
          </a:p>
          <a:p>
            <a:pPr marL="0" marR="0" lvl="0" indent="-127000" algn="l" rtl="0">
              <a:lnSpc>
                <a:spcPct val="100000"/>
              </a:lnSpc>
              <a:spcBef>
                <a:spcPts val="499"/>
              </a:spcBef>
              <a:spcAft>
                <a:spcPts val="0"/>
              </a:spcAft>
              <a:buClr>
                <a:srgbClr val="006600"/>
              </a:buClr>
              <a:buSzPts val="2000"/>
              <a:buFont typeface="Times New Roman"/>
              <a:buChar char="•"/>
            </a:pPr>
            <a:r>
              <a:rPr lang="en-US" sz="2000" b="1" strike="noStrike">
                <a:solidFill>
                  <a:srgbClr val="006600"/>
                </a:solidFill>
                <a:latin typeface="Times New Roman"/>
                <a:ea typeface="Times New Roman"/>
                <a:cs typeface="Times New Roman"/>
                <a:sym typeface="Times New Roman"/>
              </a:rPr>
              <a:t>Some athletes use them to build up their muscles quickly</a:t>
            </a:r>
            <a:endParaRPr sz="2000" b="0" strike="noStrike">
              <a:solidFill>
                <a:srgbClr val="000000"/>
              </a:solidFill>
              <a:latin typeface="Arial"/>
              <a:ea typeface="Arial"/>
              <a:cs typeface="Arial"/>
              <a:sym typeface="Arial"/>
            </a:endParaRPr>
          </a:p>
          <a:p>
            <a:pPr marL="0" marR="0" lvl="0" indent="-127000" algn="l" rtl="0">
              <a:lnSpc>
                <a:spcPct val="100000"/>
              </a:lnSpc>
              <a:spcBef>
                <a:spcPts val="499"/>
              </a:spcBef>
              <a:spcAft>
                <a:spcPts val="0"/>
              </a:spcAft>
              <a:buClr>
                <a:srgbClr val="FF6600"/>
              </a:buClr>
              <a:buSzPts val="2000"/>
              <a:buFont typeface="Times New Roman"/>
              <a:buChar char="•"/>
            </a:pPr>
            <a:r>
              <a:rPr lang="en-US" sz="2000" b="1" strike="noStrike">
                <a:solidFill>
                  <a:srgbClr val="FF6600"/>
                </a:solidFill>
                <a:latin typeface="Times New Roman"/>
                <a:ea typeface="Times New Roman"/>
                <a:cs typeface="Times New Roman"/>
                <a:sym typeface="Times New Roman"/>
              </a:rPr>
              <a:t>They can pose serious health risks</a:t>
            </a:r>
            <a:endParaRPr sz="2000" b="0" strike="noStrike">
              <a:solidFill>
                <a:srgbClr val="000000"/>
              </a:solidFill>
              <a:latin typeface="Arial"/>
              <a:ea typeface="Arial"/>
              <a:cs typeface="Arial"/>
              <a:sym typeface="Arial"/>
            </a:endParaRPr>
          </a:p>
        </p:txBody>
      </p:sp>
    </p:spTree>
  </p:cSld>
  <p:clrMapOvr>
    <a:masterClrMapping/>
  </p:clrMapOvr>
  <p:transition spd="med">
    <p:fade thruBlk="1"/>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28"/>
          <p:cNvSpPr txBox="1"/>
          <p:nvPr/>
        </p:nvSpPr>
        <p:spPr>
          <a:xfrm>
            <a:off x="457200" y="274320"/>
            <a:ext cx="8229600" cy="6397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Waxes</a:t>
            </a:r>
            <a:endParaRPr sz="3200" b="0" strike="noStrike">
              <a:solidFill>
                <a:srgbClr val="000000"/>
              </a:solidFill>
              <a:latin typeface="Arial"/>
              <a:ea typeface="Arial"/>
              <a:cs typeface="Arial"/>
              <a:sym typeface="Arial"/>
            </a:endParaRPr>
          </a:p>
        </p:txBody>
      </p:sp>
      <p:sp>
        <p:nvSpPr>
          <p:cNvPr id="366" name="Google Shape;366;p28"/>
          <p:cNvSpPr txBox="1"/>
          <p:nvPr/>
        </p:nvSpPr>
        <p:spPr>
          <a:xfrm>
            <a:off x="456840" y="914040"/>
            <a:ext cx="4419720" cy="5715000"/>
          </a:xfrm>
          <a:prstGeom prst="rect">
            <a:avLst/>
          </a:prstGeom>
          <a:noFill/>
          <a:ln>
            <a:noFill/>
          </a:ln>
        </p:spPr>
        <p:txBody>
          <a:bodyPr spcFirstLastPara="1" wrap="square" lIns="91425" tIns="45700" rIns="91425" bIns="45700" anchor="t" anchorCtr="0">
            <a:normAutofit/>
          </a:bodyPr>
          <a:lstStyle/>
          <a:p>
            <a:pPr marL="342720" marR="0" lvl="0" indent="-342720" algn="l" rtl="0">
              <a:lnSpc>
                <a:spcPct val="80000"/>
              </a:lnSpc>
              <a:spcBef>
                <a:spcPts val="0"/>
              </a:spcBef>
              <a:spcAft>
                <a:spcPts val="0"/>
              </a:spcAft>
              <a:buClr>
                <a:srgbClr val="000000"/>
              </a:buClr>
              <a:buSzPts val="2000"/>
              <a:buFont typeface="Times New Roman"/>
              <a:buChar char="•"/>
            </a:pPr>
            <a:r>
              <a:rPr lang="en-US" sz="2000" b="0" strike="noStrike">
                <a:solidFill>
                  <a:srgbClr val="000000"/>
                </a:solidFill>
                <a:latin typeface="Times New Roman"/>
                <a:ea typeface="Times New Roman"/>
                <a:cs typeface="Times New Roman"/>
                <a:sym typeface="Times New Roman"/>
              </a:rPr>
              <a:t>A wax is a lipid because of its nonpolar solubility characteristics as well as its extremely hydrophobic (water-hating) properties. </a:t>
            </a:r>
            <a:endParaRPr sz="2000" b="0" strike="noStrike">
              <a:solidFill>
                <a:srgbClr val="000000"/>
              </a:solidFill>
              <a:latin typeface="Arial"/>
              <a:ea typeface="Arial"/>
              <a:cs typeface="Arial"/>
              <a:sym typeface="Arial"/>
            </a:endParaRPr>
          </a:p>
          <a:p>
            <a:pPr marL="342720" marR="0" lvl="0" indent="-342720" algn="l" rtl="0">
              <a:lnSpc>
                <a:spcPct val="80000"/>
              </a:lnSpc>
              <a:spcBef>
                <a:spcPts val="499"/>
              </a:spcBef>
              <a:spcAft>
                <a:spcPts val="0"/>
              </a:spcAft>
              <a:buClr>
                <a:srgbClr val="000000"/>
              </a:buClr>
              <a:buSzPts val="2000"/>
              <a:buFont typeface="Times New Roman"/>
              <a:buChar char="•"/>
            </a:pPr>
            <a:r>
              <a:rPr lang="en-US" sz="2000" b="0" strike="noStrike">
                <a:solidFill>
                  <a:srgbClr val="000000"/>
                </a:solidFill>
                <a:latin typeface="Times New Roman"/>
                <a:ea typeface="Times New Roman"/>
                <a:cs typeface="Times New Roman"/>
                <a:sym typeface="Times New Roman"/>
              </a:rPr>
              <a:t>Waxes are composed of a single, highly complex alcohol joined to a longchain fatty acid in a typical ester linkage. </a:t>
            </a:r>
            <a:endParaRPr sz="2000" b="0" strike="noStrike">
              <a:solidFill>
                <a:srgbClr val="000000"/>
              </a:solidFill>
              <a:latin typeface="Arial"/>
              <a:ea typeface="Arial"/>
              <a:cs typeface="Arial"/>
              <a:sym typeface="Arial"/>
            </a:endParaRPr>
          </a:p>
          <a:p>
            <a:pPr marL="342720" marR="0" lvl="0" indent="-342720" algn="l" rtl="0">
              <a:lnSpc>
                <a:spcPct val="80000"/>
              </a:lnSpc>
              <a:spcBef>
                <a:spcPts val="499"/>
              </a:spcBef>
              <a:spcAft>
                <a:spcPts val="0"/>
              </a:spcAft>
              <a:buClr>
                <a:srgbClr val="000000"/>
              </a:buClr>
              <a:buSzPts val="2000"/>
              <a:buFont typeface="Times New Roman"/>
              <a:buChar char="•"/>
            </a:pPr>
            <a:r>
              <a:rPr lang="en-US" sz="2000" b="0" strike="noStrike">
                <a:solidFill>
                  <a:srgbClr val="000000"/>
                </a:solidFill>
                <a:latin typeface="Times New Roman"/>
                <a:ea typeface="Times New Roman"/>
                <a:cs typeface="Times New Roman"/>
                <a:sym typeface="Times New Roman"/>
              </a:rPr>
              <a:t>Waxes are important structural lipids often found as protective coatings on the surfaces of leaves, stems, hair, skin, etc. </a:t>
            </a:r>
            <a:endParaRPr sz="2000" b="0" strike="noStrike">
              <a:solidFill>
                <a:srgbClr val="000000"/>
              </a:solidFill>
              <a:latin typeface="Arial"/>
              <a:ea typeface="Arial"/>
              <a:cs typeface="Arial"/>
              <a:sym typeface="Arial"/>
            </a:endParaRPr>
          </a:p>
          <a:p>
            <a:pPr marL="342720" marR="0" lvl="0" indent="-342720" algn="l" rtl="0">
              <a:lnSpc>
                <a:spcPct val="80000"/>
              </a:lnSpc>
              <a:spcBef>
                <a:spcPts val="499"/>
              </a:spcBef>
              <a:spcAft>
                <a:spcPts val="0"/>
              </a:spcAft>
              <a:buClr>
                <a:srgbClr val="000000"/>
              </a:buClr>
              <a:buSzPts val="2000"/>
              <a:buFont typeface="Times New Roman"/>
              <a:buChar char="•"/>
            </a:pPr>
            <a:r>
              <a:rPr lang="en-US" sz="2000" b="0" strike="noStrike">
                <a:solidFill>
                  <a:srgbClr val="000000"/>
                </a:solidFill>
                <a:latin typeface="Times New Roman"/>
                <a:ea typeface="Times New Roman"/>
                <a:cs typeface="Times New Roman"/>
                <a:sym typeface="Times New Roman"/>
              </a:rPr>
              <a:t>They provide effective barriers against water loss and in some situations make up the rigid architecture of complex structures such as the honeycomb of the beehive. </a:t>
            </a:r>
            <a:endParaRPr sz="2000" b="0" strike="noStrike">
              <a:solidFill>
                <a:srgbClr val="000000"/>
              </a:solidFill>
              <a:latin typeface="Arial"/>
              <a:ea typeface="Arial"/>
              <a:cs typeface="Arial"/>
              <a:sym typeface="Arial"/>
            </a:endParaRPr>
          </a:p>
          <a:p>
            <a:pPr marL="342720" marR="0" lvl="0" indent="-342720" algn="l" rtl="0">
              <a:lnSpc>
                <a:spcPct val="80000"/>
              </a:lnSpc>
              <a:spcBef>
                <a:spcPts val="499"/>
              </a:spcBef>
              <a:spcAft>
                <a:spcPts val="0"/>
              </a:spcAft>
              <a:buClr>
                <a:srgbClr val="000000"/>
              </a:buClr>
              <a:buSzPts val="2000"/>
              <a:buFont typeface="Times New Roman"/>
              <a:buChar char="•"/>
            </a:pPr>
            <a:r>
              <a:rPr lang="en-US" sz="2000" b="0" strike="noStrike">
                <a:solidFill>
                  <a:srgbClr val="000000"/>
                </a:solidFill>
                <a:latin typeface="Times New Roman"/>
                <a:ea typeface="Times New Roman"/>
                <a:cs typeface="Times New Roman"/>
                <a:sym typeface="Times New Roman"/>
              </a:rPr>
              <a:t>They serve a commercial use as well, in furniture polish, automobile coating compounds, and floor finishes.</a:t>
            </a:r>
            <a:endParaRPr sz="2000" b="0" strike="noStrike">
              <a:solidFill>
                <a:srgbClr val="000000"/>
              </a:solidFill>
              <a:latin typeface="Arial"/>
              <a:ea typeface="Arial"/>
              <a:cs typeface="Arial"/>
              <a:sym typeface="Arial"/>
            </a:endParaRPr>
          </a:p>
        </p:txBody>
      </p:sp>
      <p:pic>
        <p:nvPicPr>
          <p:cNvPr id="367" name="Google Shape;367;p28"/>
          <p:cNvPicPr preferRelativeResize="0"/>
          <p:nvPr/>
        </p:nvPicPr>
        <p:blipFill rotWithShape="1">
          <a:blip r:embed="rId3">
            <a:alphaModFix/>
          </a:blip>
          <a:srcRect/>
          <a:stretch/>
        </p:blipFill>
        <p:spPr>
          <a:xfrm>
            <a:off x="6019920" y="0"/>
            <a:ext cx="3124080" cy="3733920"/>
          </a:xfrm>
          <a:prstGeom prst="rect">
            <a:avLst/>
          </a:prstGeom>
          <a:noFill/>
          <a:ln>
            <a:noFill/>
          </a:ln>
        </p:spPr>
      </p:pic>
      <p:pic>
        <p:nvPicPr>
          <p:cNvPr id="368" name="Google Shape;368;p28"/>
          <p:cNvPicPr preferRelativeResize="0"/>
          <p:nvPr/>
        </p:nvPicPr>
        <p:blipFill rotWithShape="1">
          <a:blip r:embed="rId4">
            <a:alphaModFix/>
          </a:blip>
          <a:srcRect/>
          <a:stretch/>
        </p:blipFill>
        <p:spPr>
          <a:xfrm>
            <a:off x="5487840" y="3886200"/>
            <a:ext cx="3497400" cy="29718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29"/>
          <p:cNvSpPr txBox="1"/>
          <p:nvPr/>
        </p:nvSpPr>
        <p:spPr>
          <a:xfrm>
            <a:off x="304920" y="45720"/>
            <a:ext cx="8229600" cy="6397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Proteins</a:t>
            </a:r>
            <a:endParaRPr sz="3200" b="0" strike="noStrike">
              <a:solidFill>
                <a:srgbClr val="000000"/>
              </a:solidFill>
              <a:latin typeface="Arial"/>
              <a:ea typeface="Arial"/>
              <a:cs typeface="Arial"/>
              <a:sym typeface="Arial"/>
            </a:endParaRPr>
          </a:p>
        </p:txBody>
      </p:sp>
      <p:sp>
        <p:nvSpPr>
          <p:cNvPr id="376" name="Google Shape;376;p29"/>
          <p:cNvSpPr txBox="1"/>
          <p:nvPr/>
        </p:nvSpPr>
        <p:spPr>
          <a:xfrm>
            <a:off x="304920" y="1218960"/>
            <a:ext cx="8267760" cy="2724120"/>
          </a:xfrm>
          <a:prstGeom prst="rect">
            <a:avLst/>
          </a:prstGeom>
          <a:noFill/>
          <a:ln>
            <a:noFill/>
          </a:ln>
        </p:spPr>
        <p:txBody>
          <a:bodyPr spcFirstLastPara="1" wrap="square" lIns="91425" tIns="45700" rIns="91425" bIns="45700" anchor="t" anchorCtr="0">
            <a:normAutofit/>
          </a:bodyPr>
          <a:lstStyle/>
          <a:p>
            <a:pPr marL="342720" marR="0" lvl="0" indent="-342720" algn="l" rtl="0">
              <a:lnSpc>
                <a:spcPct val="100000"/>
              </a:lnSpc>
              <a:spcBef>
                <a:spcPts val="0"/>
              </a:spcBef>
              <a:spcAft>
                <a:spcPts val="0"/>
              </a:spcAft>
              <a:buClr>
                <a:srgbClr val="FF6600"/>
              </a:buClr>
              <a:buSzPts val="2400"/>
              <a:buFont typeface="Times New Roman"/>
              <a:buChar char="•"/>
            </a:pPr>
            <a:r>
              <a:rPr lang="en-US" sz="2400" b="1" strike="noStrike">
                <a:solidFill>
                  <a:srgbClr val="FF6600"/>
                </a:solidFill>
                <a:latin typeface="Times New Roman"/>
                <a:ea typeface="Times New Roman"/>
                <a:cs typeface="Times New Roman"/>
                <a:sym typeface="Times New Roman"/>
              </a:rPr>
              <a:t>Proteins are polymers made of monomers called amino acids</a:t>
            </a:r>
            <a:endParaRPr sz="2400" b="0" strike="noStrike">
              <a:solidFill>
                <a:srgbClr val="000000"/>
              </a:solidFill>
              <a:latin typeface="Arial"/>
              <a:ea typeface="Arial"/>
              <a:cs typeface="Arial"/>
              <a:sym typeface="Arial"/>
            </a:endParaRPr>
          </a:p>
          <a:p>
            <a:pPr marL="342720" marR="0" lvl="0" indent="-342720" algn="l" rtl="0">
              <a:lnSpc>
                <a:spcPct val="100000"/>
              </a:lnSpc>
              <a:spcBef>
                <a:spcPts val="598"/>
              </a:spcBef>
              <a:spcAft>
                <a:spcPts val="0"/>
              </a:spcAft>
              <a:buClr>
                <a:srgbClr val="724C26"/>
              </a:buClr>
              <a:buSzPts val="2400"/>
              <a:buFont typeface="Times New Roman"/>
              <a:buChar char="•"/>
            </a:pPr>
            <a:r>
              <a:rPr lang="en-US" sz="2400" b="1" strike="noStrike">
                <a:solidFill>
                  <a:srgbClr val="724C26"/>
                </a:solidFill>
                <a:latin typeface="Times New Roman"/>
                <a:ea typeface="Times New Roman"/>
                <a:cs typeface="Times New Roman"/>
                <a:sym typeface="Times New Roman"/>
              </a:rPr>
              <a:t>All proteins are made of 20 different amino acids linked in different orders</a:t>
            </a:r>
            <a:endParaRPr sz="2400" b="0" strike="noStrike">
              <a:solidFill>
                <a:srgbClr val="000000"/>
              </a:solidFill>
              <a:latin typeface="Arial"/>
              <a:ea typeface="Arial"/>
              <a:cs typeface="Arial"/>
              <a:sym typeface="Arial"/>
            </a:endParaRPr>
          </a:p>
          <a:p>
            <a:pPr marL="342720" marR="0" lvl="0" indent="-342720" algn="l" rtl="0">
              <a:lnSpc>
                <a:spcPct val="100000"/>
              </a:lnSpc>
              <a:spcBef>
                <a:spcPts val="598"/>
              </a:spcBef>
              <a:spcAft>
                <a:spcPts val="0"/>
              </a:spcAft>
              <a:buClr>
                <a:srgbClr val="006600"/>
              </a:buClr>
              <a:buSzPts val="2400"/>
              <a:buFont typeface="Times New Roman"/>
              <a:buChar char="•"/>
            </a:pPr>
            <a:r>
              <a:rPr lang="en-US" sz="2400" b="1" strike="noStrike">
                <a:solidFill>
                  <a:srgbClr val="006600"/>
                </a:solidFill>
                <a:latin typeface="Times New Roman"/>
                <a:ea typeface="Times New Roman"/>
                <a:cs typeface="Times New Roman"/>
                <a:sym typeface="Times New Roman"/>
              </a:rPr>
              <a:t>Proteins are used to build cells, act as hormones &amp; enzymes, and do much of the work in a cell</a:t>
            </a:r>
            <a:endParaRPr sz="2400" b="0" strike="noStrike">
              <a:solidFill>
                <a:srgbClr val="000000"/>
              </a:solidFill>
              <a:latin typeface="Arial"/>
              <a:ea typeface="Arial"/>
              <a:cs typeface="Arial"/>
              <a:sym typeface="Arial"/>
            </a:endParaRPr>
          </a:p>
          <a:p>
            <a:pPr marL="342720" marR="0" lvl="0" indent="-190320" algn="l" rtl="0">
              <a:lnSpc>
                <a:spcPct val="100000"/>
              </a:lnSpc>
              <a:spcBef>
                <a:spcPts val="598"/>
              </a:spcBef>
              <a:spcAft>
                <a:spcPts val="0"/>
              </a:spcAft>
              <a:buClr>
                <a:srgbClr val="006600"/>
              </a:buClr>
              <a:buSzPts val="2400"/>
              <a:buFont typeface="Times New Roman"/>
              <a:buNone/>
            </a:pPr>
            <a:endParaRPr sz="2400" b="0" strike="noStrike">
              <a:solidFill>
                <a:srgbClr val="000000"/>
              </a:solidFill>
              <a:latin typeface="Arial"/>
              <a:ea typeface="Arial"/>
              <a:cs typeface="Arial"/>
              <a:sym typeface="Arial"/>
            </a:endParaRPr>
          </a:p>
        </p:txBody>
      </p:sp>
      <p:sp>
        <p:nvSpPr>
          <p:cNvPr id="377" name="Google Shape;377;p29"/>
          <p:cNvSpPr/>
          <p:nvPr/>
        </p:nvSpPr>
        <p:spPr>
          <a:xfrm>
            <a:off x="533520" y="4495680"/>
            <a:ext cx="7772400" cy="5241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sp>
      <p:pic>
        <p:nvPicPr>
          <p:cNvPr id="378" name="Google Shape;378;p29" descr="Proteins- Properties, Structure, Classification and Functions"/>
          <p:cNvPicPr preferRelativeResize="0"/>
          <p:nvPr/>
        </p:nvPicPr>
        <p:blipFill rotWithShape="1">
          <a:blip r:embed="rId3">
            <a:alphaModFix/>
          </a:blip>
          <a:srcRect/>
          <a:stretch/>
        </p:blipFill>
        <p:spPr>
          <a:xfrm>
            <a:off x="536400" y="3736800"/>
            <a:ext cx="8180640" cy="2608560"/>
          </a:xfrm>
          <a:prstGeom prst="rect">
            <a:avLst/>
          </a:prstGeom>
          <a:noFill/>
          <a:ln>
            <a:noFill/>
          </a:ln>
        </p:spPr>
      </p:pic>
      <p:pic>
        <p:nvPicPr>
          <p:cNvPr id="379" name="Google Shape;379;p29" descr="Proteins"/>
          <p:cNvPicPr preferRelativeResize="0"/>
          <p:nvPr/>
        </p:nvPicPr>
        <p:blipFill rotWithShape="1">
          <a:blip r:embed="rId4">
            <a:alphaModFix/>
          </a:blip>
          <a:srcRect/>
          <a:stretch/>
        </p:blipFill>
        <p:spPr>
          <a:xfrm>
            <a:off x="685800" y="685800"/>
            <a:ext cx="7143840" cy="380880"/>
          </a:xfrm>
          <a:prstGeom prst="rect">
            <a:avLst/>
          </a:prstGeom>
          <a:noFill/>
          <a:ln>
            <a:noFill/>
          </a:ln>
        </p:spPr>
      </p:pic>
    </p:spTree>
  </p:cSld>
  <p:clrMapOvr>
    <a:masterClrMapping/>
  </p:clrMapOvr>
  <p:transition spd="med">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3"/>
          <p:cNvSpPr txBox="1"/>
          <p:nvPr/>
        </p:nvSpPr>
        <p:spPr>
          <a:xfrm>
            <a:off x="457200" y="147600"/>
            <a:ext cx="8229600" cy="4111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Chemistry of Life</a:t>
            </a:r>
            <a:endParaRPr sz="3200" b="0" i="0" u="none" strike="noStrike" cap="none">
              <a:solidFill>
                <a:srgbClr val="000000"/>
              </a:solidFill>
              <a:latin typeface="Arial"/>
              <a:ea typeface="Arial"/>
              <a:cs typeface="Arial"/>
              <a:sym typeface="Arial"/>
            </a:endParaRPr>
          </a:p>
        </p:txBody>
      </p:sp>
      <p:sp>
        <p:nvSpPr>
          <p:cNvPr id="87" name="Google Shape;87;p3"/>
          <p:cNvSpPr txBox="1"/>
          <p:nvPr/>
        </p:nvSpPr>
        <p:spPr>
          <a:xfrm>
            <a:off x="228240" y="685800"/>
            <a:ext cx="4267080" cy="5867280"/>
          </a:xfrm>
          <a:prstGeom prst="rect">
            <a:avLst/>
          </a:prstGeom>
          <a:noFill/>
          <a:ln>
            <a:noFill/>
          </a:ln>
        </p:spPr>
        <p:txBody>
          <a:bodyPr spcFirstLastPara="1" wrap="square" lIns="91425" tIns="45700" rIns="91425" bIns="45700" anchor="t" anchorCtr="0">
            <a:normAutofit/>
          </a:bodyPr>
          <a:lstStyle/>
          <a:p>
            <a:pPr marL="342720" marR="0" lvl="0" indent="-342720" algn="l" rtl="0">
              <a:lnSpc>
                <a:spcPct val="90000"/>
              </a:lnSpc>
              <a:spcBef>
                <a:spcPts val="0"/>
              </a:spcBef>
              <a:spcAft>
                <a:spcPts val="0"/>
              </a:spcAft>
              <a:buClr>
                <a:srgbClr val="000000"/>
              </a:buClr>
              <a:buSzPts val="2000"/>
              <a:buFont typeface="Arial"/>
              <a:buChar char="•"/>
            </a:pPr>
            <a:r>
              <a:rPr lang="en-US" sz="2000" b="0" i="0" u="none" strike="noStrike" cap="none">
                <a:solidFill>
                  <a:srgbClr val="000000"/>
                </a:solidFill>
                <a:latin typeface="Arial"/>
                <a:ea typeface="Arial"/>
                <a:cs typeface="Arial"/>
                <a:sym typeface="Arial"/>
              </a:rPr>
              <a:t>All matter is built up of simple units called </a:t>
            </a:r>
            <a:r>
              <a:rPr lang="en-US" sz="2000" b="0" i="0" u="none" strike="noStrike" cap="none">
                <a:solidFill>
                  <a:srgbClr val="FF0000"/>
                </a:solidFill>
                <a:latin typeface="Arial"/>
                <a:ea typeface="Arial"/>
                <a:cs typeface="Arial"/>
                <a:sym typeface="Arial"/>
              </a:rPr>
              <a:t>atoms</a:t>
            </a:r>
            <a:r>
              <a:rPr lang="en-US" sz="2000" b="0" i="0" u="none" strike="noStrike" cap="none">
                <a:solidFill>
                  <a:srgbClr val="000000"/>
                </a:solidFill>
                <a:latin typeface="Arial"/>
                <a:ea typeface="Arial"/>
                <a:cs typeface="Arial"/>
                <a:sym typeface="Arial"/>
              </a:rPr>
              <a:t>.</a:t>
            </a:r>
            <a:endParaRPr sz="2000" b="0" i="0" u="none" strike="noStrike" cap="none">
              <a:solidFill>
                <a:srgbClr val="000000"/>
              </a:solidFill>
              <a:latin typeface="Arial"/>
              <a:ea typeface="Arial"/>
              <a:cs typeface="Arial"/>
              <a:sym typeface="Arial"/>
            </a:endParaRPr>
          </a:p>
          <a:p>
            <a:pPr marL="342720" marR="0" lvl="0" indent="-342720" algn="l" rtl="0">
              <a:lnSpc>
                <a:spcPct val="90000"/>
              </a:lnSpc>
              <a:spcBef>
                <a:spcPts val="499"/>
              </a:spcBef>
              <a:spcAft>
                <a:spcPts val="0"/>
              </a:spcAft>
              <a:buClr>
                <a:srgbClr val="000000"/>
              </a:buClr>
              <a:buSzPts val="2000"/>
              <a:buFont typeface="Arial"/>
              <a:buChar char="•"/>
            </a:pPr>
            <a:r>
              <a:rPr lang="en-US" sz="2000" b="0" i="0" u="none" strike="noStrike" cap="none">
                <a:solidFill>
                  <a:srgbClr val="000000"/>
                </a:solidFill>
                <a:latin typeface="Arial"/>
                <a:ea typeface="Arial"/>
                <a:cs typeface="Arial"/>
                <a:sym typeface="Arial"/>
              </a:rPr>
              <a:t>Although the word atom means something that cannot be cut (a = ‘‘without,’’ tom = ‘‘cut’’), these elementary particles are actually made up of many smaller parts, which are themselves further divisible. </a:t>
            </a:r>
            <a:endParaRPr sz="2000" b="0" i="0" u="none" strike="noStrike" cap="none">
              <a:solidFill>
                <a:srgbClr val="000000"/>
              </a:solidFill>
              <a:latin typeface="Arial"/>
              <a:ea typeface="Arial"/>
              <a:cs typeface="Arial"/>
              <a:sym typeface="Arial"/>
            </a:endParaRPr>
          </a:p>
          <a:p>
            <a:pPr marL="342720" marR="0" lvl="0" indent="-342720" algn="l" rtl="0">
              <a:lnSpc>
                <a:spcPct val="90000"/>
              </a:lnSpc>
              <a:spcBef>
                <a:spcPts val="499"/>
              </a:spcBef>
              <a:spcAft>
                <a:spcPts val="0"/>
              </a:spcAft>
              <a:buClr>
                <a:srgbClr val="FF0000"/>
              </a:buClr>
              <a:buSzPts val="2000"/>
              <a:buFont typeface="Arial"/>
              <a:buChar char="•"/>
            </a:pPr>
            <a:r>
              <a:rPr lang="en-US" sz="2000" b="0" i="0" u="none" strike="noStrike" cap="none">
                <a:solidFill>
                  <a:srgbClr val="FF0000"/>
                </a:solidFill>
                <a:latin typeface="Arial"/>
                <a:ea typeface="Arial"/>
                <a:cs typeface="Arial"/>
                <a:sym typeface="Arial"/>
              </a:rPr>
              <a:t>Elements</a:t>
            </a:r>
            <a:r>
              <a:rPr lang="en-US" sz="2000" b="0" i="0" u="none" strike="noStrike" cap="none">
                <a:solidFill>
                  <a:srgbClr val="000000"/>
                </a:solidFill>
                <a:latin typeface="Arial"/>
                <a:ea typeface="Arial"/>
                <a:cs typeface="Arial"/>
                <a:sym typeface="Arial"/>
              </a:rPr>
              <a:t> are substances that consist of the same kinds of atoms. </a:t>
            </a:r>
            <a:endParaRPr sz="2000" b="0" i="0" u="none" strike="noStrike" cap="none">
              <a:solidFill>
                <a:srgbClr val="000000"/>
              </a:solidFill>
              <a:latin typeface="Arial"/>
              <a:ea typeface="Arial"/>
              <a:cs typeface="Arial"/>
              <a:sym typeface="Arial"/>
            </a:endParaRPr>
          </a:p>
          <a:p>
            <a:pPr marL="342720" marR="0" lvl="0" indent="-342720" algn="l" rtl="0">
              <a:lnSpc>
                <a:spcPct val="90000"/>
              </a:lnSpc>
              <a:spcBef>
                <a:spcPts val="499"/>
              </a:spcBef>
              <a:spcAft>
                <a:spcPts val="0"/>
              </a:spcAft>
              <a:buClr>
                <a:srgbClr val="FF0000"/>
              </a:buClr>
              <a:buSzPts val="2000"/>
              <a:buFont typeface="Arial"/>
              <a:buChar char="•"/>
            </a:pPr>
            <a:r>
              <a:rPr lang="en-US" sz="2000" b="0" i="0" u="none" strike="noStrike" cap="none">
                <a:solidFill>
                  <a:srgbClr val="FF0000"/>
                </a:solidFill>
                <a:latin typeface="Arial"/>
                <a:ea typeface="Arial"/>
                <a:cs typeface="Arial"/>
                <a:sym typeface="Arial"/>
              </a:rPr>
              <a:t>Compounds</a:t>
            </a:r>
            <a:r>
              <a:rPr lang="en-US" sz="2000" b="0" i="0" u="none" strike="noStrike" cap="none">
                <a:solidFill>
                  <a:srgbClr val="000000"/>
                </a:solidFill>
                <a:latin typeface="Arial"/>
                <a:ea typeface="Arial"/>
                <a:cs typeface="Arial"/>
                <a:sym typeface="Arial"/>
              </a:rPr>
              <a:t> consist of units called molecules, which are intimate associations of atoms (in the case of compounds, different atoms) joined in precise arrangements.</a:t>
            </a:r>
            <a:endParaRPr sz="2000" b="0" i="0" u="none" strike="noStrike" cap="none">
              <a:solidFill>
                <a:srgbClr val="000000"/>
              </a:solidFill>
              <a:latin typeface="Arial"/>
              <a:ea typeface="Arial"/>
              <a:cs typeface="Arial"/>
              <a:sym typeface="Arial"/>
            </a:endParaRPr>
          </a:p>
        </p:txBody>
      </p:sp>
      <p:pic>
        <p:nvPicPr>
          <p:cNvPr id="88" name="Google Shape;88;p3"/>
          <p:cNvPicPr preferRelativeResize="0"/>
          <p:nvPr/>
        </p:nvPicPr>
        <p:blipFill rotWithShape="1">
          <a:blip r:embed="rId3">
            <a:alphaModFix/>
          </a:blip>
          <a:srcRect/>
          <a:stretch/>
        </p:blipFill>
        <p:spPr>
          <a:xfrm>
            <a:off x="4648320" y="2232000"/>
            <a:ext cx="4495680" cy="326088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0"/>
          <p:cNvSpPr txBox="1"/>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marR="0" lvl="0" indent="0" algn="ctr" rtl="0">
              <a:spcBef>
                <a:spcPts val="0"/>
              </a:spcBef>
              <a:spcAft>
                <a:spcPts val="0"/>
              </a:spcAft>
              <a:buNone/>
            </a:pPr>
            <a:endParaRPr sz="3200" b="0" strike="noStrike">
              <a:solidFill>
                <a:srgbClr val="000000"/>
              </a:solidFill>
              <a:latin typeface="Arial"/>
              <a:ea typeface="Arial"/>
              <a:cs typeface="Arial"/>
              <a:sym typeface="Arial"/>
            </a:endParaRPr>
          </a:p>
        </p:txBody>
      </p:sp>
      <p:graphicFrame>
        <p:nvGraphicFramePr>
          <p:cNvPr id="386" name="Google Shape;386;p30"/>
          <p:cNvGraphicFramePr/>
          <p:nvPr/>
        </p:nvGraphicFramePr>
        <p:xfrm>
          <a:off x="457200" y="804960"/>
          <a:ext cx="3000000" cy="3000000"/>
        </p:xfrm>
        <a:graphic>
          <a:graphicData uri="http://schemas.openxmlformats.org/drawingml/2006/table">
            <a:tbl>
              <a:tblPr>
                <a:noFill/>
                <a:tableStyleId>{AE6605D9-0EC1-44F2-A0EF-3D95C36B2D76}</a:tableStyleId>
              </a:tblPr>
              <a:tblGrid>
                <a:gridCol w="3276725">
                  <a:extLst>
                    <a:ext uri="{9D8B030D-6E8A-4147-A177-3AD203B41FA5}">
                      <a16:colId xmlns:a16="http://schemas.microsoft.com/office/drawing/2014/main" val="20000"/>
                    </a:ext>
                  </a:extLst>
                </a:gridCol>
                <a:gridCol w="2600275">
                  <a:extLst>
                    <a:ext uri="{9D8B030D-6E8A-4147-A177-3AD203B41FA5}">
                      <a16:colId xmlns:a16="http://schemas.microsoft.com/office/drawing/2014/main" val="20001"/>
                    </a:ext>
                  </a:extLst>
                </a:gridCol>
              </a:tblGrid>
              <a:tr h="5194075">
                <a:tc>
                  <a:txBody>
                    <a:bodyPr/>
                    <a:lstStyle/>
                    <a:p>
                      <a:pPr marL="0" lvl="0" indent="0" algn="l" rtl="0">
                        <a:lnSpc>
                          <a:spcPct val="80000"/>
                        </a:lnSpc>
                        <a:spcBef>
                          <a:spcPts val="0"/>
                        </a:spcBef>
                        <a:spcAft>
                          <a:spcPts val="0"/>
                        </a:spcAft>
                        <a:buNone/>
                      </a:pPr>
                      <a:r>
                        <a:rPr lang="en-US" sz="1800" b="1" strike="noStrike">
                          <a:solidFill>
                            <a:srgbClr val="000000"/>
                          </a:solidFill>
                          <a:latin typeface="Arial"/>
                          <a:ea typeface="Arial"/>
                          <a:cs typeface="Arial"/>
                          <a:sym typeface="Arial"/>
                        </a:rPr>
                        <a:t>Most enzymes are</a:t>
                      </a:r>
                      <a:endParaRPr sz="1800" b="0" strike="noStrike">
                        <a:solidFill>
                          <a:srgbClr val="000000"/>
                        </a:solidFill>
                        <a:latin typeface="Arial"/>
                        <a:ea typeface="Arial"/>
                        <a:cs typeface="Arial"/>
                        <a:sym typeface="Arial"/>
                      </a:endParaRPr>
                    </a:p>
                    <a:p>
                      <a:pPr marL="0" lvl="0" indent="-114300" algn="l" rtl="0">
                        <a:lnSpc>
                          <a:spcPct val="80000"/>
                        </a:lnSpc>
                        <a:spcBef>
                          <a:spcPts val="0"/>
                        </a:spcBef>
                        <a:spcAft>
                          <a:spcPts val="0"/>
                        </a:spcAft>
                        <a:buClr>
                          <a:srgbClr val="000000"/>
                        </a:buClr>
                        <a:buSzPts val="1800"/>
                        <a:buFont typeface="Arial"/>
                        <a:buChar char="•"/>
                      </a:pPr>
                      <a:r>
                        <a:rPr lang="en-US" sz="1800" b="1" strike="noStrike">
                          <a:solidFill>
                            <a:srgbClr val="000000"/>
                          </a:solidFill>
                          <a:latin typeface="Arial Black"/>
                          <a:ea typeface="Arial Black"/>
                          <a:cs typeface="Arial Black"/>
                          <a:sym typeface="Arial Black"/>
                        </a:rPr>
                        <a:t>Proteins (tertiary and quaternary structures)</a:t>
                      </a:r>
                      <a:endParaRPr sz="1800" b="0" strike="noStrike">
                        <a:solidFill>
                          <a:srgbClr val="000000"/>
                        </a:solidFill>
                        <a:latin typeface="Arial"/>
                        <a:ea typeface="Arial"/>
                        <a:cs typeface="Arial"/>
                        <a:sym typeface="Arial"/>
                      </a:endParaRPr>
                    </a:p>
                    <a:p>
                      <a:pPr marL="0" lvl="0" indent="0" algn="l" rtl="0">
                        <a:lnSpc>
                          <a:spcPct val="80000"/>
                        </a:lnSpc>
                        <a:spcBef>
                          <a:spcPts val="0"/>
                        </a:spcBef>
                        <a:spcAft>
                          <a:spcPts val="0"/>
                        </a:spcAft>
                        <a:buClr>
                          <a:srgbClr val="000000"/>
                        </a:buClr>
                        <a:buSzPts val="1800"/>
                        <a:buFont typeface="Arial"/>
                        <a:buNone/>
                      </a:pPr>
                      <a:endParaRPr sz="1800" b="0" strike="noStrike">
                        <a:solidFill>
                          <a:srgbClr val="000000"/>
                        </a:solidFill>
                        <a:latin typeface="Arial"/>
                        <a:ea typeface="Arial"/>
                        <a:cs typeface="Arial"/>
                        <a:sym typeface="Arial"/>
                      </a:endParaRPr>
                    </a:p>
                    <a:p>
                      <a:pPr marL="0" lvl="0" indent="-114300" algn="l" rtl="0">
                        <a:lnSpc>
                          <a:spcPct val="80000"/>
                        </a:lnSpc>
                        <a:spcBef>
                          <a:spcPts val="0"/>
                        </a:spcBef>
                        <a:spcAft>
                          <a:spcPts val="0"/>
                        </a:spcAft>
                        <a:buClr>
                          <a:srgbClr val="000000"/>
                        </a:buClr>
                        <a:buSzPts val="1800"/>
                        <a:buFont typeface="Arial"/>
                        <a:buChar char="•"/>
                      </a:pPr>
                      <a:r>
                        <a:rPr lang="en-US" sz="1800" b="1" strike="noStrike">
                          <a:solidFill>
                            <a:srgbClr val="000000"/>
                          </a:solidFill>
                          <a:latin typeface="Arial Black"/>
                          <a:ea typeface="Arial Black"/>
                          <a:cs typeface="Arial Black"/>
                          <a:sym typeface="Arial Black"/>
                        </a:rPr>
                        <a:t>Act as Catalyst to  accelerates a reaction</a:t>
                      </a:r>
                      <a:endParaRPr sz="1800" b="0" strike="noStrike">
                        <a:solidFill>
                          <a:srgbClr val="000000"/>
                        </a:solidFill>
                        <a:latin typeface="Arial"/>
                        <a:ea typeface="Arial"/>
                        <a:cs typeface="Arial"/>
                        <a:sym typeface="Arial"/>
                      </a:endParaRPr>
                    </a:p>
                    <a:p>
                      <a:pPr marL="0" lvl="0" indent="-114300" algn="l" rtl="0">
                        <a:lnSpc>
                          <a:spcPct val="80000"/>
                        </a:lnSpc>
                        <a:spcBef>
                          <a:spcPts val="0"/>
                        </a:spcBef>
                        <a:spcAft>
                          <a:spcPts val="0"/>
                        </a:spcAft>
                        <a:buClr>
                          <a:srgbClr val="000000"/>
                        </a:buClr>
                        <a:buSzPts val="1800"/>
                        <a:buFont typeface="Arial"/>
                        <a:buChar char="•"/>
                      </a:pPr>
                      <a:r>
                        <a:rPr lang="en-US" sz="1800" b="1" strike="noStrike">
                          <a:solidFill>
                            <a:srgbClr val="000000"/>
                          </a:solidFill>
                          <a:latin typeface="Arial Black"/>
                          <a:ea typeface="Arial Black"/>
                          <a:cs typeface="Arial Black"/>
                          <a:sym typeface="Arial Black"/>
                        </a:rPr>
                        <a:t> </a:t>
                      </a:r>
                      <a:endParaRPr sz="1800" b="0" strike="noStrike">
                        <a:solidFill>
                          <a:srgbClr val="000000"/>
                        </a:solidFill>
                        <a:latin typeface="Arial"/>
                        <a:ea typeface="Arial"/>
                        <a:cs typeface="Arial"/>
                        <a:sym typeface="Arial"/>
                      </a:endParaRPr>
                    </a:p>
                    <a:p>
                      <a:pPr marL="0" lvl="0" indent="-114300" algn="l" rtl="0">
                        <a:lnSpc>
                          <a:spcPct val="80000"/>
                        </a:lnSpc>
                        <a:spcBef>
                          <a:spcPts val="0"/>
                        </a:spcBef>
                        <a:spcAft>
                          <a:spcPts val="0"/>
                        </a:spcAft>
                        <a:buClr>
                          <a:srgbClr val="000000"/>
                        </a:buClr>
                        <a:buSzPts val="1800"/>
                        <a:buFont typeface="Arial"/>
                        <a:buChar char="•"/>
                      </a:pPr>
                      <a:r>
                        <a:rPr lang="en-US" sz="1800" b="1" strike="noStrike">
                          <a:solidFill>
                            <a:srgbClr val="000000"/>
                          </a:solidFill>
                          <a:latin typeface="Arial Black"/>
                          <a:ea typeface="Arial Black"/>
                          <a:cs typeface="Arial Black"/>
                          <a:sym typeface="Arial Black"/>
                        </a:rPr>
                        <a:t>Not permanently changed in the process</a:t>
                      </a:r>
                      <a:endParaRPr sz="1800" b="0" strike="noStrike">
                        <a:solidFill>
                          <a:srgbClr val="000000"/>
                        </a:solidFill>
                        <a:latin typeface="Arial"/>
                        <a:ea typeface="Arial"/>
                        <a:cs typeface="Arial"/>
                        <a:sym typeface="Arial"/>
                      </a:endParaRPr>
                    </a:p>
                    <a:p>
                      <a:pPr marL="0" lvl="0" indent="0" algn="l" rtl="0">
                        <a:lnSpc>
                          <a:spcPct val="80000"/>
                        </a:lnSpc>
                        <a:spcBef>
                          <a:spcPts val="0"/>
                        </a:spcBef>
                        <a:spcAft>
                          <a:spcPts val="0"/>
                        </a:spcAft>
                        <a:buClr>
                          <a:srgbClr val="000000"/>
                        </a:buClr>
                        <a:buSzPts val="1800"/>
                        <a:buFont typeface="Arial"/>
                        <a:buNone/>
                      </a:pPr>
                      <a:endParaRPr sz="1800" b="0" strike="noStrike">
                        <a:solidFill>
                          <a:srgbClr val="000000"/>
                        </a:solidFill>
                        <a:latin typeface="Arial"/>
                        <a:ea typeface="Arial"/>
                        <a:cs typeface="Arial"/>
                        <a:sym typeface="Arial"/>
                      </a:endParaRPr>
                    </a:p>
                    <a:p>
                      <a:pPr marL="0" lvl="0" indent="-114300" algn="l" rtl="0">
                        <a:lnSpc>
                          <a:spcPct val="80000"/>
                        </a:lnSpc>
                        <a:spcBef>
                          <a:spcPts val="0"/>
                        </a:spcBef>
                        <a:spcAft>
                          <a:spcPts val="0"/>
                        </a:spcAft>
                        <a:buClr>
                          <a:srgbClr val="000000"/>
                        </a:buClr>
                        <a:buSzPts val="1800"/>
                        <a:buFont typeface="Arial"/>
                        <a:buChar char="•"/>
                      </a:pPr>
                      <a:r>
                        <a:rPr lang="en-US" sz="1800" b="1" strike="noStrike">
                          <a:solidFill>
                            <a:srgbClr val="000000"/>
                          </a:solidFill>
                          <a:latin typeface="Arial Black"/>
                          <a:ea typeface="Arial Black"/>
                          <a:cs typeface="Arial Black"/>
                          <a:sym typeface="Arial Black"/>
                        </a:rPr>
                        <a:t>Are specific  for what they will catalyze</a:t>
                      </a:r>
                      <a:endParaRPr sz="1800" b="0" strike="noStrike">
                        <a:solidFill>
                          <a:srgbClr val="000000"/>
                        </a:solidFill>
                        <a:latin typeface="Arial"/>
                        <a:ea typeface="Arial"/>
                        <a:cs typeface="Arial"/>
                        <a:sym typeface="Arial"/>
                      </a:endParaRPr>
                    </a:p>
                    <a:p>
                      <a:pPr marL="0" lvl="0" indent="0" algn="l" rtl="0">
                        <a:lnSpc>
                          <a:spcPct val="80000"/>
                        </a:lnSpc>
                        <a:spcBef>
                          <a:spcPts val="0"/>
                        </a:spcBef>
                        <a:spcAft>
                          <a:spcPts val="0"/>
                        </a:spcAft>
                        <a:buClr>
                          <a:srgbClr val="000000"/>
                        </a:buClr>
                        <a:buSzPts val="1800"/>
                        <a:buFont typeface="Arial"/>
                        <a:buNone/>
                      </a:pPr>
                      <a:endParaRPr sz="1800" b="0" strike="noStrike">
                        <a:solidFill>
                          <a:srgbClr val="000000"/>
                        </a:solidFill>
                        <a:latin typeface="Arial"/>
                        <a:ea typeface="Arial"/>
                        <a:cs typeface="Arial"/>
                        <a:sym typeface="Arial"/>
                      </a:endParaRPr>
                    </a:p>
                    <a:p>
                      <a:pPr marL="0" lvl="0" indent="-114300" algn="l" rtl="0">
                        <a:lnSpc>
                          <a:spcPct val="80000"/>
                        </a:lnSpc>
                        <a:spcBef>
                          <a:spcPts val="0"/>
                        </a:spcBef>
                        <a:spcAft>
                          <a:spcPts val="0"/>
                        </a:spcAft>
                        <a:buClr>
                          <a:srgbClr val="000000"/>
                        </a:buClr>
                        <a:buSzPts val="1800"/>
                        <a:buFont typeface="Arial"/>
                        <a:buChar char="•"/>
                      </a:pPr>
                      <a:r>
                        <a:rPr lang="en-US" sz="1800" b="1" strike="noStrike">
                          <a:solidFill>
                            <a:srgbClr val="000000"/>
                          </a:solidFill>
                          <a:latin typeface="Arial Black"/>
                          <a:ea typeface="Arial Black"/>
                          <a:cs typeface="Arial Black"/>
                          <a:sym typeface="Arial Black"/>
                        </a:rPr>
                        <a:t>Are Reusable</a:t>
                      </a:r>
                      <a:endParaRPr sz="1800" b="0" strike="noStrike">
                        <a:solidFill>
                          <a:srgbClr val="000000"/>
                        </a:solidFill>
                        <a:latin typeface="Arial"/>
                        <a:ea typeface="Arial"/>
                        <a:cs typeface="Arial"/>
                        <a:sym typeface="Arial"/>
                      </a:endParaRPr>
                    </a:p>
                    <a:p>
                      <a:pPr marL="0" lvl="0" indent="0" algn="just" rtl="0">
                        <a:lnSpc>
                          <a:spcPct val="80000"/>
                        </a:lnSpc>
                        <a:spcBef>
                          <a:spcPts val="0"/>
                        </a:spcBef>
                        <a:spcAft>
                          <a:spcPts val="0"/>
                        </a:spcAft>
                        <a:buClr>
                          <a:srgbClr val="000000"/>
                        </a:buClr>
                        <a:buSzPts val="1800"/>
                        <a:buFont typeface="Arial"/>
                        <a:buNone/>
                      </a:pPr>
                      <a:endParaRPr sz="1800" b="0" strike="noStrike">
                        <a:solidFill>
                          <a:srgbClr val="000000"/>
                        </a:solidFill>
                        <a:latin typeface="Arial"/>
                        <a:ea typeface="Arial"/>
                        <a:cs typeface="Arial"/>
                        <a:sym typeface="Arial"/>
                      </a:endParaRPr>
                    </a:p>
                    <a:p>
                      <a:pPr marL="0" lvl="0" indent="-114300" algn="l" rtl="0">
                        <a:lnSpc>
                          <a:spcPct val="80000"/>
                        </a:lnSpc>
                        <a:spcBef>
                          <a:spcPts val="0"/>
                        </a:spcBef>
                        <a:spcAft>
                          <a:spcPts val="0"/>
                        </a:spcAft>
                        <a:buClr>
                          <a:srgbClr val="000000"/>
                        </a:buClr>
                        <a:buSzPts val="1800"/>
                        <a:buFont typeface="Arial"/>
                        <a:buChar char="•"/>
                      </a:pPr>
                      <a:r>
                        <a:rPr lang="en-US" sz="1800" b="1" strike="noStrike">
                          <a:solidFill>
                            <a:srgbClr val="000000"/>
                          </a:solidFill>
                          <a:latin typeface="Arial Black"/>
                          <a:ea typeface="Arial Black"/>
                          <a:cs typeface="Arial Black"/>
                          <a:sym typeface="Arial Black"/>
                        </a:rPr>
                        <a:t>Name Ends in –</a:t>
                      </a:r>
                      <a:r>
                        <a:rPr lang="en-US" sz="1800" b="1" i="1" strike="noStrike">
                          <a:solidFill>
                            <a:srgbClr val="000000"/>
                          </a:solidFill>
                          <a:latin typeface="Arial Black"/>
                          <a:ea typeface="Arial Black"/>
                          <a:cs typeface="Arial Black"/>
                          <a:sym typeface="Arial Black"/>
                        </a:rPr>
                        <a:t>ase</a:t>
                      </a:r>
                      <a:endParaRPr sz="1800" b="0" strike="noStrike">
                        <a:solidFill>
                          <a:srgbClr val="000000"/>
                        </a:solidFill>
                        <a:latin typeface="Arial"/>
                        <a:ea typeface="Arial"/>
                        <a:cs typeface="Arial"/>
                        <a:sym typeface="Arial"/>
                      </a:endParaRPr>
                    </a:p>
                    <a:p>
                      <a:pPr marL="0" lvl="0" indent="0" algn="l" rtl="0">
                        <a:lnSpc>
                          <a:spcPct val="80000"/>
                        </a:lnSpc>
                        <a:spcBef>
                          <a:spcPts val="0"/>
                        </a:spcBef>
                        <a:spcAft>
                          <a:spcPts val="0"/>
                        </a:spcAft>
                        <a:buNone/>
                      </a:pPr>
                      <a:r>
                        <a:rPr lang="en-US" sz="1800" b="1" i="1" strike="noStrike">
                          <a:solidFill>
                            <a:srgbClr val="000000"/>
                          </a:solidFill>
                          <a:latin typeface="Arial Black"/>
                          <a:ea typeface="Arial Black"/>
                          <a:cs typeface="Arial Black"/>
                          <a:sym typeface="Arial Black"/>
                        </a:rPr>
                        <a:t>	.Sucrase</a:t>
                      </a:r>
                      <a:endParaRPr sz="1800" b="0" strike="noStrike">
                        <a:solidFill>
                          <a:srgbClr val="000000"/>
                        </a:solidFill>
                        <a:latin typeface="Arial"/>
                        <a:ea typeface="Arial"/>
                        <a:cs typeface="Arial"/>
                        <a:sym typeface="Arial"/>
                      </a:endParaRPr>
                    </a:p>
                    <a:p>
                      <a:pPr marL="0" lvl="0" indent="0" algn="l" rtl="0">
                        <a:lnSpc>
                          <a:spcPct val="80000"/>
                        </a:lnSpc>
                        <a:spcBef>
                          <a:spcPts val="0"/>
                        </a:spcBef>
                        <a:spcAft>
                          <a:spcPts val="0"/>
                        </a:spcAft>
                        <a:buNone/>
                      </a:pPr>
                      <a:r>
                        <a:rPr lang="en-US" sz="1800" b="1" i="1" strike="noStrike">
                          <a:solidFill>
                            <a:srgbClr val="000000"/>
                          </a:solidFill>
                          <a:latin typeface="Arial Black"/>
                          <a:ea typeface="Arial Black"/>
                          <a:cs typeface="Arial Black"/>
                          <a:sym typeface="Arial Black"/>
                        </a:rPr>
                        <a:t>	-Lactase    </a:t>
                      </a:r>
                      <a:endParaRPr sz="1800" b="0" strike="noStrike">
                        <a:solidFill>
                          <a:srgbClr val="000000"/>
                        </a:solidFill>
                        <a:latin typeface="Arial"/>
                        <a:ea typeface="Arial"/>
                        <a:cs typeface="Arial"/>
                        <a:sym typeface="Arial"/>
                      </a:endParaRPr>
                    </a:p>
                    <a:p>
                      <a:pPr marL="0" lvl="0" indent="0" algn="l" rtl="0">
                        <a:lnSpc>
                          <a:spcPct val="80000"/>
                        </a:lnSpc>
                        <a:spcBef>
                          <a:spcPts val="0"/>
                        </a:spcBef>
                        <a:spcAft>
                          <a:spcPts val="0"/>
                        </a:spcAft>
                        <a:buNone/>
                      </a:pPr>
                      <a:r>
                        <a:rPr lang="en-US" sz="1800" b="1" i="1" strike="noStrike">
                          <a:solidFill>
                            <a:srgbClr val="000000"/>
                          </a:solidFill>
                          <a:latin typeface="Arial Black"/>
                          <a:ea typeface="Arial Black"/>
                          <a:cs typeface="Arial Black"/>
                          <a:sym typeface="Arial Black"/>
                        </a:rPr>
                        <a:t>            -Maltase</a:t>
                      </a:r>
                      <a:endParaRPr sz="1800" b="0" strike="noStrike">
                        <a:solidFill>
                          <a:srgbClr val="000000"/>
                        </a:solidFill>
                        <a:latin typeface="Arial"/>
                        <a:ea typeface="Arial"/>
                        <a:cs typeface="Arial"/>
                        <a:sym typeface="Arial"/>
                      </a:endParaRPr>
                    </a:p>
                    <a:p>
                      <a:pPr marL="0" lvl="0" indent="0" algn="just" rtl="0">
                        <a:lnSpc>
                          <a:spcPct val="100000"/>
                        </a:lnSpc>
                        <a:spcBef>
                          <a:spcPts val="0"/>
                        </a:spcBef>
                        <a:spcAft>
                          <a:spcPts val="0"/>
                        </a:spcAft>
                        <a:buNone/>
                      </a:pPr>
                      <a:endParaRPr sz="1800" b="0" strike="noStrike">
                        <a:solidFill>
                          <a:srgbClr val="000000"/>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solidFill>
                        <a:srgbClr val="FFFFFF"/>
                      </a:solidFill>
                      <a:prstDash val="solid"/>
                      <a:round/>
                      <a:headEnd type="none" w="sm" len="sm"/>
                      <a:tailEnd type="none" w="sm" len="sm"/>
                    </a:lnB>
                    <a:solidFill>
                      <a:srgbClr val="BBE0E3"/>
                    </a:solidFill>
                  </a:tcPr>
                </a:tc>
                <a:tc>
                  <a:txBody>
                    <a:bodyPr/>
                    <a:lstStyle/>
                    <a:p>
                      <a:pPr marL="0" lvl="0" indent="0" algn="just" rtl="0">
                        <a:lnSpc>
                          <a:spcPct val="100000"/>
                        </a:lnSpc>
                        <a:spcBef>
                          <a:spcPts val="0"/>
                        </a:spcBef>
                        <a:spcAft>
                          <a:spcPts val="0"/>
                        </a:spcAft>
                        <a:buNone/>
                      </a:pPr>
                      <a:r>
                        <a:rPr lang="en-US" sz="1800" b="1" strike="noStrike">
                          <a:solidFill>
                            <a:srgbClr val="000000"/>
                          </a:solidFill>
                          <a:latin typeface="Arial Black"/>
                          <a:ea typeface="Arial Black"/>
                          <a:cs typeface="Arial Black"/>
                          <a:sym typeface="Arial Black"/>
                        </a:rPr>
                        <a:t> Why Enzymes?</a:t>
                      </a:r>
                      <a:endParaRPr sz="1800" b="0" strike="noStrike">
                        <a:solidFill>
                          <a:srgbClr val="000000"/>
                        </a:solidFill>
                        <a:latin typeface="Arial"/>
                        <a:ea typeface="Arial"/>
                        <a:cs typeface="Arial"/>
                        <a:sym typeface="Arial"/>
                      </a:endParaRPr>
                    </a:p>
                    <a:p>
                      <a:pPr marL="0" lvl="0" indent="0" algn="just" rtl="0">
                        <a:lnSpc>
                          <a:spcPct val="100000"/>
                        </a:lnSpc>
                        <a:spcBef>
                          <a:spcPts val="0"/>
                        </a:spcBef>
                        <a:spcAft>
                          <a:spcPts val="0"/>
                        </a:spcAft>
                        <a:buNone/>
                      </a:pPr>
                      <a:endParaRPr sz="1800" b="0" strike="noStrike">
                        <a:solidFill>
                          <a:srgbClr val="000000"/>
                        </a:solidFill>
                        <a:latin typeface="Arial"/>
                        <a:ea typeface="Arial"/>
                        <a:cs typeface="Arial"/>
                        <a:sym typeface="Arial"/>
                      </a:endParaRPr>
                    </a:p>
                    <a:p>
                      <a:pPr marL="0" lvl="0" indent="-114300" algn="just" rtl="0">
                        <a:lnSpc>
                          <a:spcPct val="100000"/>
                        </a:lnSpc>
                        <a:spcBef>
                          <a:spcPts val="0"/>
                        </a:spcBef>
                        <a:spcAft>
                          <a:spcPts val="0"/>
                        </a:spcAft>
                        <a:buClr>
                          <a:srgbClr val="000000"/>
                        </a:buClr>
                        <a:buSzPts val="1800"/>
                        <a:buFont typeface="Noto Sans Symbols"/>
                        <a:buChar char="▪"/>
                      </a:pPr>
                      <a:r>
                        <a:rPr lang="en-US" sz="1800" b="1" strike="noStrike">
                          <a:solidFill>
                            <a:srgbClr val="000000"/>
                          </a:solidFill>
                          <a:latin typeface="Arial Black"/>
                          <a:ea typeface="Arial Black"/>
                          <a:cs typeface="Arial Black"/>
                          <a:sym typeface="Arial Black"/>
                        </a:rPr>
                        <a:t>Natural catalysts</a:t>
                      </a:r>
                      <a:endParaRPr sz="1800" b="0" strike="noStrike">
                        <a:solidFill>
                          <a:srgbClr val="000000"/>
                        </a:solidFill>
                        <a:latin typeface="Arial"/>
                        <a:ea typeface="Arial"/>
                        <a:cs typeface="Arial"/>
                        <a:sym typeface="Arial"/>
                      </a:endParaRPr>
                    </a:p>
                    <a:p>
                      <a:pPr marL="0" lvl="0" indent="0" algn="just" rtl="0">
                        <a:lnSpc>
                          <a:spcPct val="100000"/>
                        </a:lnSpc>
                        <a:spcBef>
                          <a:spcPts val="0"/>
                        </a:spcBef>
                        <a:spcAft>
                          <a:spcPts val="0"/>
                        </a:spcAft>
                        <a:buNone/>
                      </a:pPr>
                      <a:endParaRPr sz="1800" b="0" strike="noStrike">
                        <a:solidFill>
                          <a:srgbClr val="000000"/>
                        </a:solidFill>
                        <a:latin typeface="Arial"/>
                        <a:ea typeface="Arial"/>
                        <a:cs typeface="Arial"/>
                        <a:sym typeface="Arial"/>
                      </a:endParaRPr>
                    </a:p>
                    <a:p>
                      <a:pPr marL="0" lvl="0" indent="-114300" algn="just" rtl="0">
                        <a:lnSpc>
                          <a:spcPct val="100000"/>
                        </a:lnSpc>
                        <a:spcBef>
                          <a:spcPts val="0"/>
                        </a:spcBef>
                        <a:spcAft>
                          <a:spcPts val="0"/>
                        </a:spcAft>
                        <a:buClr>
                          <a:srgbClr val="000000"/>
                        </a:buClr>
                        <a:buSzPts val="1800"/>
                        <a:buFont typeface="Noto Sans Symbols"/>
                        <a:buChar char="▪"/>
                      </a:pPr>
                      <a:r>
                        <a:rPr lang="en-US" sz="1800" b="1" strike="noStrike">
                          <a:solidFill>
                            <a:srgbClr val="000000"/>
                          </a:solidFill>
                          <a:latin typeface="Arial Black"/>
                          <a:ea typeface="Arial Black"/>
                          <a:cs typeface="Arial Black"/>
                          <a:sym typeface="Arial Black"/>
                        </a:rPr>
                        <a:t>Speed: 10</a:t>
                      </a:r>
                      <a:r>
                        <a:rPr lang="en-US" sz="1800" b="1" strike="noStrike" baseline="30000">
                          <a:solidFill>
                            <a:srgbClr val="000000"/>
                          </a:solidFill>
                          <a:latin typeface="Arial Black"/>
                          <a:ea typeface="Arial Black"/>
                          <a:cs typeface="Arial Black"/>
                          <a:sym typeface="Arial Black"/>
                        </a:rPr>
                        <a:t>16</a:t>
                      </a:r>
                      <a:r>
                        <a:rPr lang="en-US" sz="1800" b="1" strike="noStrike">
                          <a:solidFill>
                            <a:srgbClr val="000000"/>
                          </a:solidFill>
                          <a:latin typeface="Arial Black"/>
                          <a:ea typeface="Arial Black"/>
                          <a:cs typeface="Arial Black"/>
                          <a:sym typeface="Arial Black"/>
                        </a:rPr>
                        <a:t> over un-catalyzed rates!</a:t>
                      </a:r>
                      <a:endParaRPr sz="1800" b="0" strike="noStrike">
                        <a:solidFill>
                          <a:srgbClr val="000000"/>
                        </a:solidFill>
                        <a:latin typeface="Arial"/>
                        <a:ea typeface="Arial"/>
                        <a:cs typeface="Arial"/>
                        <a:sym typeface="Arial"/>
                      </a:endParaRPr>
                    </a:p>
                    <a:p>
                      <a:pPr marL="0" lvl="0" indent="0" algn="just" rtl="0">
                        <a:lnSpc>
                          <a:spcPct val="100000"/>
                        </a:lnSpc>
                        <a:spcBef>
                          <a:spcPts val="0"/>
                        </a:spcBef>
                        <a:spcAft>
                          <a:spcPts val="0"/>
                        </a:spcAft>
                        <a:buNone/>
                      </a:pPr>
                      <a:endParaRPr sz="1800" b="0" strike="noStrike">
                        <a:solidFill>
                          <a:srgbClr val="000000"/>
                        </a:solidFill>
                        <a:latin typeface="Arial"/>
                        <a:ea typeface="Arial"/>
                        <a:cs typeface="Arial"/>
                        <a:sym typeface="Arial"/>
                      </a:endParaRPr>
                    </a:p>
                    <a:p>
                      <a:pPr marL="0" lvl="0" indent="-114300" algn="just" rtl="0">
                        <a:lnSpc>
                          <a:spcPct val="100000"/>
                        </a:lnSpc>
                        <a:spcBef>
                          <a:spcPts val="0"/>
                        </a:spcBef>
                        <a:spcAft>
                          <a:spcPts val="0"/>
                        </a:spcAft>
                        <a:buClr>
                          <a:srgbClr val="000000"/>
                        </a:buClr>
                        <a:buSzPts val="1800"/>
                        <a:buFont typeface="Noto Sans Symbols"/>
                        <a:buChar char="▪"/>
                      </a:pPr>
                      <a:r>
                        <a:rPr lang="en-US" sz="1800" b="1" strike="noStrike">
                          <a:solidFill>
                            <a:srgbClr val="000000"/>
                          </a:solidFill>
                          <a:latin typeface="Arial Black"/>
                          <a:ea typeface="Arial Black"/>
                          <a:cs typeface="Arial Black"/>
                          <a:sym typeface="Arial Black"/>
                        </a:rPr>
                        <a:t>Specificity: only the desired reaction occurs</a:t>
                      </a:r>
                      <a:endParaRPr sz="1800" b="0" strike="noStrike">
                        <a:solidFill>
                          <a:srgbClr val="000000"/>
                        </a:solidFill>
                        <a:latin typeface="Arial"/>
                        <a:ea typeface="Arial"/>
                        <a:cs typeface="Arial"/>
                        <a:sym typeface="Arial"/>
                      </a:endParaRPr>
                    </a:p>
                    <a:p>
                      <a:pPr marL="0" lvl="0" indent="0" algn="just" rtl="0">
                        <a:lnSpc>
                          <a:spcPct val="100000"/>
                        </a:lnSpc>
                        <a:spcBef>
                          <a:spcPts val="0"/>
                        </a:spcBef>
                        <a:spcAft>
                          <a:spcPts val="0"/>
                        </a:spcAft>
                        <a:buNone/>
                      </a:pPr>
                      <a:r>
                        <a:rPr lang="en-US" sz="1800" b="1" strike="noStrike">
                          <a:solidFill>
                            <a:srgbClr val="000000"/>
                          </a:solidFill>
                          <a:latin typeface="Arial Black"/>
                          <a:ea typeface="Arial Black"/>
                          <a:cs typeface="Arial Black"/>
                          <a:sym typeface="Arial Black"/>
                        </a:rPr>
                        <a:t> </a:t>
                      </a:r>
                      <a:endParaRPr sz="1800" b="0" strike="noStrike">
                        <a:solidFill>
                          <a:srgbClr val="000000"/>
                        </a:solidFill>
                        <a:latin typeface="Arial"/>
                        <a:ea typeface="Arial"/>
                        <a:cs typeface="Arial"/>
                        <a:sym typeface="Arial"/>
                      </a:endParaRPr>
                    </a:p>
                    <a:p>
                      <a:pPr marL="0" lvl="0" indent="-114300" algn="just" rtl="0">
                        <a:lnSpc>
                          <a:spcPct val="100000"/>
                        </a:lnSpc>
                        <a:spcBef>
                          <a:spcPts val="0"/>
                        </a:spcBef>
                        <a:spcAft>
                          <a:spcPts val="0"/>
                        </a:spcAft>
                        <a:buClr>
                          <a:srgbClr val="000000"/>
                        </a:buClr>
                        <a:buSzPts val="1800"/>
                        <a:buFont typeface="Noto Sans Symbols"/>
                        <a:buChar char="▪"/>
                      </a:pPr>
                      <a:r>
                        <a:rPr lang="en-US" sz="1800" b="1" strike="noStrike">
                          <a:solidFill>
                            <a:srgbClr val="000000"/>
                          </a:solidFill>
                          <a:latin typeface="Arial Black"/>
                          <a:ea typeface="Arial Black"/>
                          <a:cs typeface="Arial Black"/>
                          <a:sym typeface="Arial Black"/>
                        </a:rPr>
                        <a:t>Permit reactions under mild conditions</a:t>
                      </a:r>
                      <a:endParaRPr sz="1800" b="0" strike="noStrike">
                        <a:solidFill>
                          <a:srgbClr val="000000"/>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solidFill>
                        <a:srgbClr val="FFFFFF"/>
                      </a:solidFill>
                      <a:prstDash val="solid"/>
                      <a:round/>
                      <a:headEnd type="none" w="sm" len="sm"/>
                      <a:tailEnd type="none" w="sm" len="sm"/>
                    </a:lnB>
                    <a:solidFill>
                      <a:srgbClr val="BBE0E3"/>
                    </a:solidFill>
                  </a:tcPr>
                </a:tc>
                <a:extLst>
                  <a:ext uri="{0D108BD9-81ED-4DB2-BD59-A6C34878D82A}">
                    <a16:rowId xmlns:a16="http://schemas.microsoft.com/office/drawing/2014/main" val="10000"/>
                  </a:ext>
                </a:extLst>
              </a:tr>
            </a:tbl>
          </a:graphicData>
        </a:graphic>
      </p:graphicFrame>
      <p:sp>
        <p:nvSpPr>
          <p:cNvPr id="387" name="Google Shape;387;p30"/>
          <p:cNvSpPr/>
          <p:nvPr/>
        </p:nvSpPr>
        <p:spPr>
          <a:xfrm>
            <a:off x="7238880" y="6629400"/>
            <a:ext cx="1905120" cy="2286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noAutofit/>
          </a:bodyPr>
          <a:lstStyle/>
          <a:p>
            <a:pPr marL="0" marR="0" lvl="0" indent="0" algn="r" rtl="0">
              <a:lnSpc>
                <a:spcPct val="100000"/>
              </a:lnSpc>
              <a:spcBef>
                <a:spcPts val="0"/>
              </a:spcBef>
              <a:spcAft>
                <a:spcPts val="0"/>
              </a:spcAft>
              <a:buNone/>
            </a:pPr>
            <a:fld id="{00000000-1234-1234-1234-123412341234}" type="slidenum">
              <a:rPr lang="en-US" sz="1400" b="0" strike="noStrike">
                <a:solidFill>
                  <a:srgbClr val="FFFFFF"/>
                </a:solidFill>
                <a:latin typeface="Libre Franklin Black"/>
                <a:ea typeface="Libre Franklin Black"/>
                <a:cs typeface="Libre Franklin Black"/>
                <a:sym typeface="Libre Franklin Black"/>
              </a:rPr>
              <a:t>30</a:t>
            </a:fld>
            <a:endParaRPr sz="1400" b="0" strike="noStrike">
              <a:solidFill>
                <a:srgbClr val="000000"/>
              </a:solidFill>
              <a:latin typeface="Arial"/>
              <a:ea typeface="Arial"/>
              <a:cs typeface="Arial"/>
              <a:sym typeface="Arial"/>
            </a:endParaRPr>
          </a:p>
        </p:txBody>
      </p:sp>
      <p:sp>
        <p:nvSpPr>
          <p:cNvPr id="388" name="Google Shape;388;p30"/>
          <p:cNvSpPr/>
          <p:nvPr/>
        </p:nvSpPr>
        <p:spPr>
          <a:xfrm>
            <a:off x="19080" y="57240"/>
            <a:ext cx="5619600" cy="6285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What Are Enzymes?</a:t>
            </a:r>
            <a:endParaRPr sz="3200" b="0" strike="noStrike">
              <a:solidFill>
                <a:srgbClr val="000000"/>
              </a:solidFill>
              <a:latin typeface="Arial"/>
              <a:ea typeface="Arial"/>
              <a:cs typeface="Arial"/>
              <a:sym typeface="Arial"/>
            </a:endParaRPr>
          </a:p>
        </p:txBody>
      </p:sp>
      <p:pic>
        <p:nvPicPr>
          <p:cNvPr id="389" name="Google Shape;389;p30" descr="WPPHOTO2[1]"/>
          <p:cNvPicPr preferRelativeResize="0"/>
          <p:nvPr/>
        </p:nvPicPr>
        <p:blipFill rotWithShape="1">
          <a:blip r:embed="rId3">
            <a:alphaModFix/>
          </a:blip>
          <a:srcRect/>
          <a:stretch/>
        </p:blipFill>
        <p:spPr>
          <a:xfrm>
            <a:off x="6334200" y="19080"/>
            <a:ext cx="2809800" cy="2895480"/>
          </a:xfrm>
          <a:prstGeom prst="rect">
            <a:avLst/>
          </a:prstGeom>
          <a:noFill/>
          <a:ln>
            <a:noFill/>
          </a:ln>
        </p:spPr>
      </p:pic>
      <p:pic>
        <p:nvPicPr>
          <p:cNvPr id="390" name="Google Shape;390;p30" descr="enzyme[1]"/>
          <p:cNvPicPr preferRelativeResize="0"/>
          <p:nvPr/>
        </p:nvPicPr>
        <p:blipFill rotWithShape="1">
          <a:blip r:embed="rId4">
            <a:alphaModFix/>
          </a:blip>
          <a:srcRect b="19369"/>
          <a:stretch/>
        </p:blipFill>
        <p:spPr>
          <a:xfrm>
            <a:off x="6334200" y="2914560"/>
            <a:ext cx="2820960" cy="282276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31"/>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lvl="0" indent="0" algn="l" rtl="0">
              <a:spcBef>
                <a:spcPts val="0"/>
              </a:spcBef>
              <a:spcAft>
                <a:spcPts val="0"/>
              </a:spcAft>
              <a:buNone/>
            </a:pPr>
            <a:endParaRPr/>
          </a:p>
        </p:txBody>
      </p:sp>
      <p:sp>
        <p:nvSpPr>
          <p:cNvPr id="396" name="Google Shape;396;p31"/>
          <p:cNvSpPr txBox="1">
            <a:spLocks noGrp="1"/>
          </p:cNvSpPr>
          <p:nvPr>
            <p:ph type="subTitle" idx="1"/>
          </p:nvPr>
        </p:nvSpPr>
        <p:spPr>
          <a:xfrm>
            <a:off x="611560" y="332656"/>
            <a:ext cx="8229600" cy="2862322"/>
          </a:xfrm>
          <a:prstGeom prst="rect">
            <a:avLst/>
          </a:prstGeom>
          <a:noFill/>
          <a:ln>
            <a:noFill/>
          </a:ln>
        </p:spPr>
        <p:txBody>
          <a:bodyPr spcFirstLastPara="1" wrap="square" lIns="90000" tIns="46800" rIns="90000" bIns="46800" anchor="ctr" anchorCtr="0">
            <a:spAutoFit/>
          </a:bodyPr>
          <a:lstStyle/>
          <a:p>
            <a:pPr marL="342900" lvl="0" indent="-342900" algn="l" rtl="0">
              <a:spcBef>
                <a:spcPts val="0"/>
              </a:spcBef>
              <a:spcAft>
                <a:spcPts val="0"/>
              </a:spcAft>
              <a:buSzPts val="2400"/>
              <a:buFont typeface="Arial"/>
              <a:buChar char="•"/>
            </a:pPr>
            <a:r>
              <a:rPr lang="en-US" sz="2400"/>
              <a:t>Since most reactions in your body’s cells need special enzymes, each cell contains thousands of different enzymes. </a:t>
            </a:r>
            <a:endParaRPr/>
          </a:p>
          <a:p>
            <a:pPr marL="342900" lvl="0" indent="-342900" algn="just" rtl="0">
              <a:spcBef>
                <a:spcPts val="0"/>
              </a:spcBef>
              <a:spcAft>
                <a:spcPts val="0"/>
              </a:spcAft>
              <a:buSzPts val="2400"/>
              <a:buFont typeface="Arial"/>
              <a:buChar char="•"/>
            </a:pPr>
            <a:r>
              <a:rPr lang="en-US" sz="2400"/>
              <a:t>Enzymes let chemical reactions in the body happen millions of times faster than without the enzyme. Because enzymes are not part of the product, they can be reused again and again. </a:t>
            </a:r>
            <a:endParaRPr sz="2400"/>
          </a:p>
          <a:p>
            <a:pPr marL="0" lvl="0" indent="0" algn="l" rtl="0">
              <a:spcBef>
                <a:spcPts val="0"/>
              </a:spcBef>
              <a:spcAft>
                <a:spcPts val="0"/>
              </a:spcAft>
              <a:buNone/>
            </a:pPr>
            <a:endParaRPr sz="1800"/>
          </a:p>
        </p:txBody>
      </p:sp>
      <p:pic>
        <p:nvPicPr>
          <p:cNvPr id="397" name="Google Shape;397;p31" descr="Digestive enzymes — Science Learning Hub"/>
          <p:cNvPicPr preferRelativeResize="0"/>
          <p:nvPr/>
        </p:nvPicPr>
        <p:blipFill rotWithShape="1">
          <a:blip r:embed="rId3">
            <a:alphaModFix/>
          </a:blip>
          <a:srcRect/>
          <a:stretch/>
        </p:blipFill>
        <p:spPr>
          <a:xfrm>
            <a:off x="467544" y="2996952"/>
            <a:ext cx="8352928" cy="360769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2"/>
          <p:cNvSpPr txBox="1">
            <a:spLocks noGrp="1"/>
          </p:cNvSpPr>
          <p:nvPr>
            <p:ph type="title"/>
          </p:nvPr>
        </p:nvSpPr>
        <p:spPr>
          <a:xfrm>
            <a:off x="762000" y="0"/>
            <a:ext cx="7772400" cy="685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r>
              <a:rPr lang="en-US" sz="3200" b="1">
                <a:latin typeface="Arial"/>
                <a:ea typeface="Arial"/>
                <a:cs typeface="Arial"/>
                <a:sym typeface="Arial"/>
              </a:rPr>
              <a:t>Example: Restriction enzymes</a:t>
            </a:r>
            <a:endParaRPr/>
          </a:p>
        </p:txBody>
      </p:sp>
      <p:sp>
        <p:nvSpPr>
          <p:cNvPr id="403" name="Google Shape;403;p32"/>
          <p:cNvSpPr txBox="1">
            <a:spLocks noGrp="1"/>
          </p:cNvSpPr>
          <p:nvPr>
            <p:ph type="body" idx="1"/>
          </p:nvPr>
        </p:nvSpPr>
        <p:spPr>
          <a:xfrm>
            <a:off x="152400" y="685800"/>
            <a:ext cx="4495800" cy="6019800"/>
          </a:xfrm>
          <a:prstGeom prst="rect">
            <a:avLst/>
          </a:prstGeom>
          <a:noFill/>
          <a:ln>
            <a:noFill/>
          </a:ln>
        </p:spPr>
        <p:txBody>
          <a:bodyPr spcFirstLastPara="1" wrap="square" lIns="90000" tIns="46800" rIns="90000" bIns="46800" anchor="t" anchorCtr="0">
            <a:normAutofit/>
          </a:bodyPr>
          <a:lstStyle/>
          <a:p>
            <a:pPr marL="0" lvl="0" indent="0" algn="l" rtl="0">
              <a:spcBef>
                <a:spcPts val="0"/>
              </a:spcBef>
              <a:spcAft>
                <a:spcPts val="0"/>
              </a:spcAft>
              <a:buNone/>
            </a:pPr>
            <a:r>
              <a:rPr lang="en-US" sz="2000"/>
              <a:t>Recognizes specific base sequences in double-helical DNA and cleave, at specific places, both strands of a duplex containing the recognized sequences.</a:t>
            </a:r>
            <a:endParaRPr/>
          </a:p>
          <a:p>
            <a:pPr marL="0" lvl="0" indent="0" algn="l" rtl="0">
              <a:spcBef>
                <a:spcPts val="0"/>
              </a:spcBef>
              <a:spcAft>
                <a:spcPts val="0"/>
              </a:spcAft>
              <a:buSzPts val="2000"/>
              <a:buNone/>
            </a:pPr>
            <a:endParaRPr sz="2000"/>
          </a:p>
          <a:p>
            <a:pPr marL="0" lvl="0" indent="0" algn="l" rtl="0">
              <a:spcBef>
                <a:spcPts val="0"/>
              </a:spcBef>
              <a:spcAft>
                <a:spcPts val="0"/>
              </a:spcAft>
              <a:buNone/>
            </a:pPr>
            <a:r>
              <a:rPr lang="en-US" sz="2000" u="sng"/>
              <a:t>Restriction enzymes</a:t>
            </a:r>
            <a:r>
              <a:rPr lang="en-US" sz="2000"/>
              <a:t> recognize specific bases pair sequences in DNA called </a:t>
            </a:r>
            <a:r>
              <a:rPr lang="en-US" sz="2000" u="sng"/>
              <a:t>restriction sites</a:t>
            </a:r>
            <a:r>
              <a:rPr lang="en-US" sz="2000"/>
              <a:t> and cleave the DNA by hydrolyzing the phosphodiester bond.</a:t>
            </a:r>
            <a:endParaRPr/>
          </a:p>
          <a:p>
            <a:pPr marL="0" lvl="0" indent="0" algn="l" rtl="0">
              <a:spcBef>
                <a:spcPts val="0"/>
              </a:spcBef>
              <a:spcAft>
                <a:spcPts val="0"/>
              </a:spcAft>
              <a:buNone/>
            </a:pPr>
            <a:endParaRPr sz="2000"/>
          </a:p>
          <a:p>
            <a:pPr marL="0" lvl="0" indent="0" algn="l" rtl="0">
              <a:spcBef>
                <a:spcPts val="0"/>
              </a:spcBef>
              <a:spcAft>
                <a:spcPts val="0"/>
              </a:spcAft>
              <a:buNone/>
            </a:pPr>
            <a:r>
              <a:rPr lang="en-US" sz="2000"/>
              <a:t>Cut occurs between the 3’ carbon of the first nucleotide and the phosphate of the next nucleotide.</a:t>
            </a:r>
            <a:endParaRPr/>
          </a:p>
          <a:p>
            <a:pPr marL="0" lvl="0" indent="0" algn="l" rtl="0">
              <a:spcBef>
                <a:spcPts val="0"/>
              </a:spcBef>
              <a:spcAft>
                <a:spcPts val="0"/>
              </a:spcAft>
              <a:buNone/>
            </a:pPr>
            <a:endParaRPr sz="2000"/>
          </a:p>
          <a:p>
            <a:pPr marL="0" lvl="0" indent="0" algn="l" rtl="0">
              <a:spcBef>
                <a:spcPts val="0"/>
              </a:spcBef>
              <a:spcAft>
                <a:spcPts val="0"/>
              </a:spcAft>
              <a:buNone/>
            </a:pPr>
            <a:r>
              <a:rPr lang="en-US" sz="2000" u="sng"/>
              <a:t>Restriction fragment</a:t>
            </a:r>
            <a:r>
              <a:rPr lang="en-US" sz="2000"/>
              <a:t> ends have 5’ phosphates &amp; 3’ hydroxyls.</a:t>
            </a:r>
            <a:endParaRPr sz="2000" u="sng"/>
          </a:p>
          <a:p>
            <a:pPr marL="0" lvl="0" indent="0" algn="l" rtl="0">
              <a:spcBef>
                <a:spcPts val="0"/>
              </a:spcBef>
              <a:spcAft>
                <a:spcPts val="0"/>
              </a:spcAft>
              <a:buNone/>
            </a:pPr>
            <a:endParaRPr sz="2000"/>
          </a:p>
        </p:txBody>
      </p:sp>
      <p:sp>
        <p:nvSpPr>
          <p:cNvPr id="404" name="Google Shape;404;p32"/>
          <p:cNvSpPr/>
          <p:nvPr/>
        </p:nvSpPr>
        <p:spPr>
          <a:xfrm>
            <a:off x="4724400" y="2819400"/>
            <a:ext cx="1320800" cy="6413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Times New Roman"/>
                <a:ea typeface="Times New Roman"/>
                <a:cs typeface="Times New Roman"/>
                <a:sym typeface="Times New Roman"/>
              </a:rPr>
              <a:t>Restriction </a:t>
            </a:r>
            <a:endParaRPr/>
          </a:p>
          <a:p>
            <a:pPr marL="0" marR="0" lvl="0" indent="0" algn="l" rtl="0">
              <a:spcBef>
                <a:spcPts val="0"/>
              </a:spcBef>
              <a:spcAft>
                <a:spcPts val="0"/>
              </a:spcAft>
              <a:buNone/>
            </a:pPr>
            <a:r>
              <a:rPr lang="en-US" sz="1800" b="1">
                <a:solidFill>
                  <a:schemeClr val="dk1"/>
                </a:solidFill>
                <a:latin typeface="Times New Roman"/>
                <a:ea typeface="Times New Roman"/>
                <a:cs typeface="Times New Roman"/>
                <a:sym typeface="Times New Roman"/>
              </a:rPr>
              <a:t>enzyme</a:t>
            </a:r>
            <a:endParaRPr/>
          </a:p>
        </p:txBody>
      </p:sp>
      <p:pic>
        <p:nvPicPr>
          <p:cNvPr id="405" name="Google Shape;405;p32"/>
          <p:cNvPicPr preferRelativeResize="0">
            <a:picLocks noGrp="1"/>
          </p:cNvPicPr>
          <p:nvPr>
            <p:ph type="body" idx="2"/>
          </p:nvPr>
        </p:nvPicPr>
        <p:blipFill rotWithShape="1">
          <a:blip r:embed="rId3">
            <a:alphaModFix/>
          </a:blip>
          <a:srcRect l="3735" t="7096" b="4355"/>
          <a:stretch/>
        </p:blipFill>
        <p:spPr>
          <a:xfrm>
            <a:off x="6356554" y="2197510"/>
            <a:ext cx="2787445" cy="2698955"/>
          </a:xfrm>
          <a:prstGeom prst="rect">
            <a:avLst/>
          </a:prstGeom>
          <a:noFill/>
          <a:ln>
            <a:noFill/>
          </a:ln>
        </p:spPr>
      </p:pic>
      <p:sp>
        <p:nvSpPr>
          <p:cNvPr id="406" name="Google Shape;406;p32"/>
          <p:cNvSpPr/>
          <p:nvPr/>
        </p:nvSpPr>
        <p:spPr>
          <a:xfrm>
            <a:off x="4876800" y="3492500"/>
            <a:ext cx="2438400" cy="381000"/>
          </a:xfrm>
          <a:prstGeom prst="lightningBolt">
            <a:avLst/>
          </a:prstGeom>
          <a:solidFill>
            <a:srgbClr val="FF000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3"/>
          <p:cNvSpPr txBox="1">
            <a:spLocks noGrp="1"/>
          </p:cNvSpPr>
          <p:nvPr>
            <p:ph type="body" idx="4294967295"/>
          </p:nvPr>
        </p:nvSpPr>
        <p:spPr>
          <a:xfrm>
            <a:off x="228600" y="0"/>
            <a:ext cx="8915400" cy="5029200"/>
          </a:xfrm>
          <a:prstGeom prst="rect">
            <a:avLst/>
          </a:prstGeom>
          <a:noFill/>
          <a:ln>
            <a:noFill/>
          </a:ln>
        </p:spPr>
        <p:txBody>
          <a:bodyPr spcFirstLastPara="1" wrap="square" lIns="90000" tIns="46800" rIns="90000" bIns="46800" anchor="t" anchorCtr="0">
            <a:normAutofit/>
          </a:bodyPr>
          <a:lstStyle/>
          <a:p>
            <a:pPr marL="457200" lvl="0" indent="-457200" algn="l" rtl="0">
              <a:lnSpc>
                <a:spcPct val="80000"/>
              </a:lnSpc>
              <a:spcBef>
                <a:spcPts val="0"/>
              </a:spcBef>
              <a:spcAft>
                <a:spcPts val="0"/>
              </a:spcAft>
              <a:buSzPts val="2000"/>
              <a:buNone/>
            </a:pPr>
            <a:endParaRPr sz="2000" b="1" u="sng"/>
          </a:p>
          <a:p>
            <a:pPr marL="457200" lvl="0" indent="-457200" algn="l" rtl="0">
              <a:lnSpc>
                <a:spcPct val="80000"/>
              </a:lnSpc>
              <a:spcBef>
                <a:spcPts val="0"/>
              </a:spcBef>
              <a:spcAft>
                <a:spcPts val="0"/>
              </a:spcAft>
              <a:buNone/>
            </a:pPr>
            <a:r>
              <a:rPr lang="en-US" sz="2000" b="1"/>
              <a:t>Most restriction enzymes occur naturally in bacteria.</a:t>
            </a:r>
            <a:endParaRPr/>
          </a:p>
          <a:p>
            <a:pPr marL="457200" lvl="0" indent="-457200" algn="l" rtl="0">
              <a:lnSpc>
                <a:spcPct val="80000"/>
              </a:lnSpc>
              <a:spcBef>
                <a:spcPts val="0"/>
              </a:spcBef>
              <a:spcAft>
                <a:spcPts val="0"/>
              </a:spcAft>
              <a:buNone/>
            </a:pPr>
            <a:endParaRPr sz="2000" b="1"/>
          </a:p>
          <a:p>
            <a:pPr marL="457200" lvl="0" indent="-457200" algn="l" rtl="0">
              <a:lnSpc>
                <a:spcPct val="80000"/>
              </a:lnSpc>
              <a:spcBef>
                <a:spcPts val="0"/>
              </a:spcBef>
              <a:spcAft>
                <a:spcPts val="0"/>
              </a:spcAft>
              <a:buNone/>
            </a:pPr>
            <a:r>
              <a:rPr lang="en-US" sz="2000" b="1"/>
              <a:t>Protect bacteria against viruses by cutting up viral DNA.</a:t>
            </a:r>
            <a:endParaRPr/>
          </a:p>
          <a:p>
            <a:pPr marL="457200" lvl="0" indent="-457200" algn="l" rtl="0">
              <a:lnSpc>
                <a:spcPct val="80000"/>
              </a:lnSpc>
              <a:spcBef>
                <a:spcPts val="0"/>
              </a:spcBef>
              <a:spcAft>
                <a:spcPts val="0"/>
              </a:spcAft>
              <a:buNone/>
            </a:pPr>
            <a:endParaRPr sz="2000" b="1"/>
          </a:p>
          <a:p>
            <a:pPr marL="457200" lvl="0" indent="-457200" algn="l" rtl="0">
              <a:lnSpc>
                <a:spcPct val="80000"/>
              </a:lnSpc>
              <a:spcBef>
                <a:spcPts val="0"/>
              </a:spcBef>
              <a:spcAft>
                <a:spcPts val="0"/>
              </a:spcAft>
              <a:buNone/>
            </a:pPr>
            <a:r>
              <a:rPr lang="en-US" sz="2000" b="1"/>
              <a:t>Bacteria protects their DNA by modifying possible restriction sites (</a:t>
            </a:r>
            <a:r>
              <a:rPr lang="en-US" sz="2000" b="1" u="sng"/>
              <a:t>methylation</a:t>
            </a:r>
            <a:r>
              <a:rPr lang="en-US" sz="2000" b="1"/>
              <a:t>).</a:t>
            </a:r>
            <a:endParaRPr/>
          </a:p>
          <a:p>
            <a:pPr marL="457200" lvl="0" indent="-457200" algn="l" rtl="0">
              <a:lnSpc>
                <a:spcPct val="80000"/>
              </a:lnSpc>
              <a:spcBef>
                <a:spcPts val="0"/>
              </a:spcBef>
              <a:spcAft>
                <a:spcPts val="0"/>
              </a:spcAft>
              <a:buNone/>
            </a:pPr>
            <a:endParaRPr sz="2000" b="1"/>
          </a:p>
          <a:p>
            <a:pPr marL="457200" lvl="0" indent="-457200" algn="l" rtl="0">
              <a:lnSpc>
                <a:spcPct val="80000"/>
              </a:lnSpc>
              <a:spcBef>
                <a:spcPts val="0"/>
              </a:spcBef>
              <a:spcAft>
                <a:spcPts val="0"/>
              </a:spcAft>
              <a:buNone/>
            </a:pPr>
            <a:r>
              <a:rPr lang="en-US" sz="2000" b="1"/>
              <a:t>More than 400 restriction enzymes have been isolated.</a:t>
            </a:r>
            <a:endParaRPr/>
          </a:p>
          <a:p>
            <a:pPr marL="457200" lvl="0" indent="-457200" algn="l" rtl="0">
              <a:lnSpc>
                <a:spcPct val="80000"/>
              </a:lnSpc>
              <a:spcBef>
                <a:spcPts val="0"/>
              </a:spcBef>
              <a:spcAft>
                <a:spcPts val="0"/>
              </a:spcAft>
              <a:buNone/>
            </a:pPr>
            <a:endParaRPr sz="2000" b="1"/>
          </a:p>
          <a:p>
            <a:pPr marL="457200" lvl="0" indent="-457200" algn="l" rtl="0">
              <a:lnSpc>
                <a:spcPct val="80000"/>
              </a:lnSpc>
              <a:spcBef>
                <a:spcPts val="0"/>
              </a:spcBef>
              <a:spcAft>
                <a:spcPts val="0"/>
              </a:spcAft>
              <a:buNone/>
            </a:pPr>
            <a:r>
              <a:rPr lang="en-US" sz="2000" b="1"/>
              <a:t>Names typically begin with 3 italicized letters.</a:t>
            </a:r>
            <a:endParaRPr/>
          </a:p>
          <a:p>
            <a:pPr marL="457200" lvl="0" indent="-457200" algn="l" rtl="0">
              <a:lnSpc>
                <a:spcPct val="80000"/>
              </a:lnSpc>
              <a:spcBef>
                <a:spcPts val="0"/>
              </a:spcBef>
              <a:spcAft>
                <a:spcPts val="0"/>
              </a:spcAft>
              <a:buNone/>
            </a:pPr>
            <a:endParaRPr sz="2000" b="1"/>
          </a:p>
          <a:p>
            <a:pPr marL="1092200" lvl="1" indent="-457200" algn="l" rtl="0">
              <a:lnSpc>
                <a:spcPct val="80000"/>
              </a:lnSpc>
              <a:spcBef>
                <a:spcPts val="0"/>
              </a:spcBef>
              <a:spcAft>
                <a:spcPts val="0"/>
              </a:spcAft>
              <a:buNone/>
            </a:pPr>
            <a:r>
              <a:rPr lang="en-US" sz="2000" b="1" u="sng"/>
              <a:t>Enzyme	</a:t>
            </a:r>
            <a:r>
              <a:rPr lang="en-US" sz="2000" b="1"/>
              <a:t>	</a:t>
            </a:r>
            <a:r>
              <a:rPr lang="en-US" sz="2000" b="1" u="sng"/>
              <a:t>Source</a:t>
            </a:r>
            <a:endParaRPr/>
          </a:p>
          <a:p>
            <a:pPr marL="1092200" lvl="1" indent="-457200" algn="l" rtl="0">
              <a:lnSpc>
                <a:spcPct val="80000"/>
              </a:lnSpc>
              <a:spcBef>
                <a:spcPts val="0"/>
              </a:spcBef>
              <a:spcAft>
                <a:spcPts val="0"/>
              </a:spcAft>
              <a:buNone/>
            </a:pPr>
            <a:endParaRPr sz="2000" b="1"/>
          </a:p>
          <a:p>
            <a:pPr marL="1092200" lvl="1" indent="-457200" algn="l" rtl="0">
              <a:lnSpc>
                <a:spcPct val="80000"/>
              </a:lnSpc>
              <a:spcBef>
                <a:spcPts val="0"/>
              </a:spcBef>
              <a:spcAft>
                <a:spcPts val="0"/>
              </a:spcAft>
              <a:buNone/>
            </a:pPr>
            <a:r>
              <a:rPr lang="en-US" sz="2000" b="1" i="1"/>
              <a:t>Eco</a:t>
            </a:r>
            <a:r>
              <a:rPr lang="en-US" sz="2000" b="1"/>
              <a:t>RI 		</a:t>
            </a:r>
            <a:r>
              <a:rPr lang="en-US" sz="2000" b="1" i="1"/>
              <a:t>E. coli</a:t>
            </a:r>
            <a:r>
              <a:rPr lang="en-US" sz="2000" b="1"/>
              <a:t> RY13</a:t>
            </a:r>
            <a:endParaRPr/>
          </a:p>
          <a:p>
            <a:pPr marL="1092200" lvl="1" indent="-457200" algn="l" rtl="0">
              <a:lnSpc>
                <a:spcPct val="80000"/>
              </a:lnSpc>
              <a:spcBef>
                <a:spcPts val="0"/>
              </a:spcBef>
              <a:spcAft>
                <a:spcPts val="0"/>
              </a:spcAft>
              <a:buNone/>
            </a:pPr>
            <a:r>
              <a:rPr lang="en-US" sz="2000" b="1" i="1"/>
              <a:t>Hin</a:t>
            </a:r>
            <a:r>
              <a:rPr lang="en-US" sz="2000" b="1"/>
              <a:t>dIII		</a:t>
            </a:r>
            <a:r>
              <a:rPr lang="en-US" sz="2000" b="1" i="1"/>
              <a:t>Haemophilus influenzae</a:t>
            </a:r>
            <a:r>
              <a:rPr lang="en-US" sz="2000" b="1"/>
              <a:t> Rd</a:t>
            </a:r>
            <a:endParaRPr/>
          </a:p>
          <a:p>
            <a:pPr marL="1092200" lvl="1" indent="-457200" algn="l" rtl="0">
              <a:lnSpc>
                <a:spcPct val="80000"/>
              </a:lnSpc>
              <a:spcBef>
                <a:spcPts val="0"/>
              </a:spcBef>
              <a:spcAft>
                <a:spcPts val="0"/>
              </a:spcAft>
              <a:buNone/>
            </a:pPr>
            <a:r>
              <a:rPr lang="en-US" sz="2000" b="1" i="1"/>
              <a:t>Bam</a:t>
            </a:r>
            <a:r>
              <a:rPr lang="en-US" sz="2000" b="1"/>
              <a:t>HI		</a:t>
            </a:r>
            <a:r>
              <a:rPr lang="en-US" sz="2000" b="1" i="1"/>
              <a:t>Bacillus amyloliquefaciens</a:t>
            </a:r>
            <a:r>
              <a:rPr lang="en-US" sz="2000" b="1"/>
              <a:t> H</a:t>
            </a:r>
            <a:endParaRPr/>
          </a:p>
          <a:p>
            <a:pPr marL="457200" lvl="0" indent="-457200" algn="l" rtl="0">
              <a:lnSpc>
                <a:spcPct val="80000"/>
              </a:lnSpc>
              <a:spcBef>
                <a:spcPts val="0"/>
              </a:spcBef>
              <a:spcAft>
                <a:spcPts val="0"/>
              </a:spcAft>
              <a:buNone/>
            </a:pPr>
            <a:endParaRPr sz="2000" b="1"/>
          </a:p>
          <a:p>
            <a:pPr marL="457200" lvl="0" indent="-457200" algn="l" rtl="0">
              <a:lnSpc>
                <a:spcPct val="80000"/>
              </a:lnSpc>
              <a:spcBef>
                <a:spcPts val="0"/>
              </a:spcBef>
              <a:spcAft>
                <a:spcPts val="0"/>
              </a:spcAft>
              <a:buNone/>
            </a:pPr>
            <a:r>
              <a:rPr lang="en-US" sz="2000" b="1"/>
              <a:t>Many restriction sites are </a:t>
            </a:r>
            <a:r>
              <a:rPr lang="en-US" sz="2000" b="1" u="sng"/>
              <a:t>palindromes</a:t>
            </a:r>
            <a:r>
              <a:rPr lang="en-US" sz="2000" b="1"/>
              <a:t> of 4-, 6-, or 8-base pairs.</a:t>
            </a:r>
            <a:endParaRPr/>
          </a:p>
          <a:p>
            <a:pPr marL="457200" lvl="0" indent="-457200" algn="l" rtl="0">
              <a:lnSpc>
                <a:spcPct val="80000"/>
              </a:lnSpc>
              <a:spcBef>
                <a:spcPts val="0"/>
              </a:spcBef>
              <a:spcAft>
                <a:spcPts val="0"/>
              </a:spcAft>
              <a:buNone/>
            </a:pPr>
            <a:endParaRPr sz="2000" b="1"/>
          </a:p>
          <a:p>
            <a:pPr marL="457200" lvl="0" indent="-457200" algn="l" rtl="0">
              <a:lnSpc>
                <a:spcPct val="80000"/>
              </a:lnSpc>
              <a:spcBef>
                <a:spcPts val="0"/>
              </a:spcBef>
              <a:spcAft>
                <a:spcPts val="0"/>
              </a:spcAft>
              <a:buNone/>
            </a:pPr>
            <a:r>
              <a:rPr lang="en-US" sz="2000" b="1"/>
              <a:t>Short restriction site sequences occur more frequently in the genome than longer restriction site sequences, e.g., (1/4)n.</a:t>
            </a:r>
            <a:endParaRPr/>
          </a:p>
          <a:p>
            <a:pPr marL="457200" lvl="0" indent="-330200" algn="l" rtl="0">
              <a:lnSpc>
                <a:spcPct val="80000"/>
              </a:lnSpc>
              <a:spcBef>
                <a:spcPts val="0"/>
              </a:spcBef>
              <a:spcAft>
                <a:spcPts val="0"/>
              </a:spcAft>
              <a:buSzPts val="2000"/>
              <a:buFont typeface="Noto Sans Symbols"/>
              <a:buNone/>
            </a:pPr>
            <a:endParaRPr sz="2000" b="1" u="sng"/>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34"/>
          <p:cNvSpPr txBox="1">
            <a:spLocks noGrp="1"/>
          </p:cNvSpPr>
          <p:nvPr>
            <p:ph type="title"/>
          </p:nvPr>
        </p:nvSpPr>
        <p:spPr>
          <a:xfrm>
            <a:off x="0" y="0"/>
            <a:ext cx="9144000" cy="1143000"/>
          </a:xfrm>
          <a:prstGeom prst="rect">
            <a:avLst/>
          </a:prstGeom>
          <a:noFill/>
          <a:ln>
            <a:noFill/>
          </a:ln>
        </p:spPr>
        <p:txBody>
          <a:bodyPr spcFirstLastPara="1" wrap="square" lIns="90000" tIns="46800" rIns="90000" bIns="46800" anchor="ctr" anchorCtr="0">
            <a:spAutoFit/>
          </a:bodyPr>
          <a:lstStyle/>
          <a:p>
            <a:pPr marL="0" lvl="0" indent="0" algn="l" rtl="0">
              <a:spcBef>
                <a:spcPts val="0"/>
              </a:spcBef>
              <a:spcAft>
                <a:spcPts val="0"/>
              </a:spcAft>
              <a:buNone/>
            </a:pPr>
            <a:r>
              <a:rPr lang="en-US" sz="3200" b="1">
                <a:solidFill>
                  <a:schemeClr val="dk1"/>
                </a:solidFill>
                <a:latin typeface="Arial"/>
                <a:ea typeface="Arial"/>
                <a:cs typeface="Arial"/>
                <a:sym typeface="Arial"/>
              </a:rPr>
              <a:t>Cut and ligate 2 DNAs with </a:t>
            </a:r>
            <a:r>
              <a:rPr lang="en-US" sz="3200" b="1" i="1">
                <a:solidFill>
                  <a:schemeClr val="dk1"/>
                </a:solidFill>
                <a:latin typeface="Arial"/>
                <a:ea typeface="Arial"/>
                <a:cs typeface="Arial"/>
                <a:sym typeface="Arial"/>
              </a:rPr>
              <a:t>Eco</a:t>
            </a:r>
            <a:r>
              <a:rPr lang="en-US" sz="3200" b="1">
                <a:solidFill>
                  <a:schemeClr val="dk1"/>
                </a:solidFill>
                <a:latin typeface="Arial"/>
                <a:ea typeface="Arial"/>
                <a:cs typeface="Arial"/>
                <a:sym typeface="Arial"/>
              </a:rPr>
              <a:t>RI ---&gt; recombinant DNA</a:t>
            </a:r>
            <a:endParaRPr/>
          </a:p>
        </p:txBody>
      </p:sp>
      <p:pic>
        <p:nvPicPr>
          <p:cNvPr id="421" name="Google Shape;421;p34"/>
          <p:cNvPicPr preferRelativeResize="0">
            <a:picLocks noGrp="1"/>
          </p:cNvPicPr>
          <p:nvPr>
            <p:ph type="body" idx="4294967295"/>
          </p:nvPr>
        </p:nvPicPr>
        <p:blipFill rotWithShape="1">
          <a:blip r:embed="rId3">
            <a:alphaModFix/>
          </a:blip>
          <a:srcRect/>
          <a:stretch/>
        </p:blipFill>
        <p:spPr>
          <a:xfrm>
            <a:off x="1295400" y="1827213"/>
            <a:ext cx="6743700" cy="4497387"/>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5"/>
          <p:cNvSpPr txBox="1">
            <a:spLocks noGrp="1"/>
          </p:cNvSpPr>
          <p:nvPr>
            <p:ph type="title"/>
          </p:nvPr>
        </p:nvSpPr>
        <p:spPr>
          <a:xfrm>
            <a:off x="0" y="-25191"/>
            <a:ext cx="9144000" cy="586957"/>
          </a:xfrm>
          <a:prstGeom prst="rect">
            <a:avLst/>
          </a:prstGeom>
          <a:noFill/>
          <a:ln>
            <a:noFill/>
          </a:ln>
        </p:spPr>
        <p:txBody>
          <a:bodyPr spcFirstLastPara="1" wrap="square" lIns="90000" tIns="46800" rIns="90000" bIns="46800" anchor="ctr" anchorCtr="0">
            <a:spAutoFit/>
          </a:bodyPr>
          <a:lstStyle/>
          <a:p>
            <a:pPr marL="0" lvl="0" indent="0" algn="l" rtl="0">
              <a:spcBef>
                <a:spcPts val="0"/>
              </a:spcBef>
              <a:spcAft>
                <a:spcPts val="0"/>
              </a:spcAft>
              <a:buNone/>
            </a:pPr>
            <a:r>
              <a:rPr lang="en-US" sz="3200" b="1"/>
              <a:t>Applications of Recombinant DNA </a:t>
            </a:r>
            <a:r>
              <a:rPr lang="en-US" sz="2800" b="1"/>
              <a:t>technologies</a:t>
            </a:r>
            <a:endParaRPr sz="3200" b="1"/>
          </a:p>
        </p:txBody>
      </p:sp>
      <p:sp>
        <p:nvSpPr>
          <p:cNvPr id="431" name="Google Shape;431;p35"/>
          <p:cNvSpPr txBox="1">
            <a:spLocks noGrp="1"/>
          </p:cNvSpPr>
          <p:nvPr>
            <p:ph type="body" idx="4294967295"/>
          </p:nvPr>
        </p:nvSpPr>
        <p:spPr>
          <a:xfrm>
            <a:off x="204305" y="692696"/>
            <a:ext cx="8915400" cy="5695528"/>
          </a:xfrm>
          <a:prstGeom prst="rect">
            <a:avLst/>
          </a:prstGeom>
          <a:noFill/>
          <a:ln>
            <a:noFill/>
          </a:ln>
        </p:spPr>
        <p:txBody>
          <a:bodyPr spcFirstLastPara="1" wrap="square" lIns="90000" tIns="46800" rIns="90000" bIns="46800" anchor="t" anchorCtr="0">
            <a:normAutofit/>
          </a:bodyPr>
          <a:lstStyle/>
          <a:p>
            <a:pPr marL="457200" lvl="0" indent="-457200" algn="l" rtl="0">
              <a:lnSpc>
                <a:spcPct val="80000"/>
              </a:lnSpc>
              <a:spcBef>
                <a:spcPts val="0"/>
              </a:spcBef>
              <a:spcAft>
                <a:spcPts val="0"/>
              </a:spcAft>
              <a:buSzPts val="2700"/>
              <a:buFont typeface="Noto Sans Symbols"/>
              <a:buChar char="❖"/>
            </a:pPr>
            <a:r>
              <a:rPr lang="en-US" sz="2700"/>
              <a:t>Pharmaceutical products</a:t>
            </a:r>
            <a:endParaRPr/>
          </a:p>
          <a:p>
            <a:pPr marL="0" lvl="0" indent="0" algn="l" rtl="0">
              <a:lnSpc>
                <a:spcPct val="80000"/>
              </a:lnSpc>
              <a:spcBef>
                <a:spcPts val="270"/>
              </a:spcBef>
              <a:spcAft>
                <a:spcPts val="0"/>
              </a:spcAft>
              <a:buNone/>
            </a:pPr>
            <a:r>
              <a:rPr lang="en-US" sz="2700"/>
              <a:t>	</a:t>
            </a:r>
            <a:r>
              <a:rPr lang="en-US" sz="2300"/>
              <a:t>• insulin – cheaper and safer compared to animal insulin</a:t>
            </a:r>
            <a:endParaRPr/>
          </a:p>
          <a:p>
            <a:pPr marL="0" lvl="0" indent="0" algn="l" rtl="0">
              <a:lnSpc>
                <a:spcPct val="80000"/>
              </a:lnSpc>
              <a:spcBef>
                <a:spcPts val="230"/>
              </a:spcBef>
              <a:spcAft>
                <a:spcPts val="0"/>
              </a:spcAft>
              <a:buNone/>
            </a:pPr>
            <a:r>
              <a:rPr lang="en-US" sz="2300"/>
              <a:t>           • vaccine sub-unit (against hepatitis B) – safer since will not be infected by pathogens</a:t>
            </a:r>
            <a:endParaRPr/>
          </a:p>
          <a:p>
            <a:pPr marL="0" lvl="0" indent="0" algn="l" rtl="0">
              <a:lnSpc>
                <a:spcPct val="80000"/>
              </a:lnSpc>
              <a:spcBef>
                <a:spcPts val="230"/>
              </a:spcBef>
              <a:spcAft>
                <a:spcPts val="0"/>
              </a:spcAft>
              <a:buNone/>
            </a:pPr>
            <a:r>
              <a:rPr lang="en-US" sz="2300"/>
              <a:t>	• DNA of vaccines against malaria, influenza etc.</a:t>
            </a:r>
            <a:endParaRPr/>
          </a:p>
          <a:p>
            <a:pPr marL="457200" lvl="0" indent="-457200" algn="l" rtl="0">
              <a:lnSpc>
                <a:spcPct val="80000"/>
              </a:lnSpc>
              <a:spcBef>
                <a:spcPts val="0"/>
              </a:spcBef>
              <a:spcAft>
                <a:spcPts val="0"/>
              </a:spcAft>
              <a:buSzPts val="2700"/>
              <a:buFont typeface="Noto Sans Symbols"/>
              <a:buChar char="❖"/>
            </a:pPr>
            <a:r>
              <a:rPr lang="en-US" sz="2700"/>
              <a:t>Gene therapy</a:t>
            </a:r>
            <a:endParaRPr sz="2700"/>
          </a:p>
          <a:p>
            <a:pPr marL="811213" lvl="0" indent="-177800" algn="l" rtl="0">
              <a:lnSpc>
                <a:spcPct val="80000"/>
              </a:lnSpc>
              <a:spcBef>
                <a:spcPts val="270"/>
              </a:spcBef>
              <a:spcAft>
                <a:spcPts val="0"/>
              </a:spcAft>
              <a:buNone/>
            </a:pPr>
            <a:r>
              <a:rPr lang="en-US" sz="2700"/>
              <a:t>  	</a:t>
            </a:r>
            <a:r>
              <a:rPr lang="en-US" sz="2300"/>
              <a:t>• replacing defective or missing gene with normal gene using adeno~ and retrovirus as vector</a:t>
            </a:r>
            <a:endParaRPr/>
          </a:p>
          <a:p>
            <a:pPr marL="457200" lvl="0" indent="-457200" algn="l" rtl="0">
              <a:lnSpc>
                <a:spcPct val="80000"/>
              </a:lnSpc>
              <a:spcBef>
                <a:spcPts val="0"/>
              </a:spcBef>
              <a:spcAft>
                <a:spcPts val="0"/>
              </a:spcAft>
              <a:buSzPts val="2700"/>
              <a:buFont typeface="Noto Sans Symbols"/>
              <a:buChar char="❖"/>
            </a:pPr>
            <a:r>
              <a:rPr lang="en-US" sz="2700"/>
              <a:t>Gene silencing</a:t>
            </a:r>
            <a:endParaRPr/>
          </a:p>
          <a:p>
            <a:pPr marL="900113" lvl="0" indent="0" algn="l" rtl="0">
              <a:lnSpc>
                <a:spcPct val="80000"/>
              </a:lnSpc>
              <a:spcBef>
                <a:spcPts val="270"/>
              </a:spcBef>
              <a:spcAft>
                <a:spcPts val="0"/>
              </a:spcAft>
              <a:buNone/>
            </a:pPr>
            <a:r>
              <a:rPr lang="en-US" sz="2700"/>
              <a:t>	</a:t>
            </a:r>
            <a:r>
              <a:rPr lang="en-US" sz="2300"/>
              <a:t>• known as RNA interference (RNAi) using dsRNA called short interfering RNA (siRNA) that target specific gene (mRNA) and degrade it</a:t>
            </a:r>
            <a:endParaRPr sz="23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36"/>
          <p:cNvSpPr txBox="1"/>
          <p:nvPr/>
        </p:nvSpPr>
        <p:spPr>
          <a:xfrm>
            <a:off x="457200" y="31680"/>
            <a:ext cx="8229600" cy="4111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strike="noStrike">
                <a:solidFill>
                  <a:srgbClr val="000000"/>
                </a:solidFill>
                <a:latin typeface="Arial"/>
                <a:ea typeface="Arial"/>
                <a:cs typeface="Arial"/>
                <a:sym typeface="Arial"/>
              </a:rPr>
              <a:t>Hormones</a:t>
            </a:r>
            <a:endParaRPr/>
          </a:p>
        </p:txBody>
      </p:sp>
      <p:sp>
        <p:nvSpPr>
          <p:cNvPr id="437" name="Google Shape;437;p36"/>
          <p:cNvSpPr txBox="1"/>
          <p:nvPr/>
        </p:nvSpPr>
        <p:spPr>
          <a:xfrm>
            <a:off x="457200" y="609480"/>
            <a:ext cx="8229600" cy="5516640"/>
          </a:xfrm>
          <a:prstGeom prst="rect">
            <a:avLst/>
          </a:prstGeom>
          <a:noFill/>
          <a:ln>
            <a:noFill/>
          </a:ln>
        </p:spPr>
        <p:txBody>
          <a:bodyPr spcFirstLastPara="1" wrap="square" lIns="91425" tIns="45700" rIns="91425" bIns="45700" anchor="t" anchorCtr="0">
            <a:normAutofit fontScale="96000" lnSpcReduction="10000"/>
          </a:bodyPr>
          <a:lstStyle/>
          <a:p>
            <a:pPr marL="0" marR="0" lvl="0" indent="0" algn="l" rtl="0">
              <a:spcBef>
                <a:spcPts val="0"/>
              </a:spcBef>
              <a:spcAft>
                <a:spcPts val="0"/>
              </a:spcAft>
              <a:buNone/>
            </a:pPr>
            <a:r>
              <a:rPr lang="en-US" sz="3200" b="0" strike="noStrike">
                <a:solidFill>
                  <a:srgbClr val="000000"/>
                </a:solidFill>
                <a:latin typeface="Arial"/>
                <a:ea typeface="Arial"/>
                <a:cs typeface="Arial"/>
                <a:sym typeface="Arial"/>
              </a:rPr>
              <a:t>• Cells in multi-cellular organisms communicate with one another to coordinate their growth and metabolism; </a:t>
            </a:r>
            <a:endParaRPr sz="3200" b="0" strike="noStrike">
              <a:solidFill>
                <a:srgbClr val="000000"/>
              </a:solidFill>
              <a:latin typeface="Arial"/>
              <a:ea typeface="Arial"/>
              <a:cs typeface="Arial"/>
              <a:sym typeface="Arial"/>
            </a:endParaRPr>
          </a:p>
          <a:p>
            <a:pPr marL="0" marR="0" lvl="0" indent="0" algn="l" rtl="0">
              <a:spcBef>
                <a:spcPts val="799"/>
              </a:spcBef>
              <a:spcAft>
                <a:spcPts val="0"/>
              </a:spcAft>
              <a:buNone/>
            </a:pPr>
            <a:r>
              <a:rPr lang="en-US" sz="3200" b="0" strike="noStrike">
                <a:solidFill>
                  <a:srgbClr val="000000"/>
                </a:solidFill>
                <a:latin typeface="Arial"/>
                <a:ea typeface="Arial"/>
                <a:cs typeface="Arial"/>
                <a:sym typeface="Arial"/>
              </a:rPr>
              <a:t>• Cell to cell communicate is mainly via Extracellular signaling molecules or Hormones; </a:t>
            </a:r>
            <a:endParaRPr sz="3200" b="0" strike="noStrike">
              <a:solidFill>
                <a:srgbClr val="000000"/>
              </a:solidFill>
              <a:latin typeface="Arial"/>
              <a:ea typeface="Arial"/>
              <a:cs typeface="Arial"/>
              <a:sym typeface="Arial"/>
            </a:endParaRPr>
          </a:p>
          <a:p>
            <a:pPr marL="0" marR="0" lvl="0" indent="0" algn="l" rtl="0">
              <a:spcBef>
                <a:spcPts val="799"/>
              </a:spcBef>
              <a:spcAft>
                <a:spcPts val="0"/>
              </a:spcAft>
              <a:buNone/>
            </a:pPr>
            <a:r>
              <a:rPr lang="en-US" sz="3200" b="0" strike="noStrike">
                <a:solidFill>
                  <a:srgbClr val="000000"/>
                </a:solidFill>
                <a:latin typeface="Arial"/>
                <a:ea typeface="Arial"/>
                <a:cs typeface="Arial"/>
                <a:sym typeface="Arial"/>
              </a:rPr>
              <a:t>• Hormones carry information from Sensor Cells, that sense changes in the environment, to Target Cells that respond to the changes; </a:t>
            </a:r>
            <a:endParaRPr sz="3200" b="0" strike="noStrike">
              <a:solidFill>
                <a:srgbClr val="000000"/>
              </a:solidFill>
              <a:latin typeface="Arial"/>
              <a:ea typeface="Arial"/>
              <a:cs typeface="Arial"/>
              <a:sym typeface="Arial"/>
            </a:endParaRPr>
          </a:p>
          <a:p>
            <a:pPr marL="0" marR="0" lvl="0" indent="0" algn="l" rtl="0">
              <a:spcBef>
                <a:spcPts val="799"/>
              </a:spcBef>
              <a:spcAft>
                <a:spcPts val="0"/>
              </a:spcAft>
              <a:buNone/>
            </a:pPr>
            <a:r>
              <a:rPr lang="en-US" sz="3200" b="0" strike="noStrike">
                <a:solidFill>
                  <a:srgbClr val="000000"/>
                </a:solidFill>
                <a:latin typeface="Arial"/>
                <a:ea typeface="Arial"/>
                <a:cs typeface="Arial"/>
                <a:sym typeface="Arial"/>
              </a:rPr>
              <a:t>• Hormones tend to coordinate various metabolic processes in the body;</a:t>
            </a:r>
            <a:endParaRPr sz="3200" b="0" strike="noStrike">
              <a:solidFill>
                <a:srgbClr val="000000"/>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7"/>
          <p:cNvSpPr txBox="1"/>
          <p:nvPr/>
        </p:nvSpPr>
        <p:spPr>
          <a:xfrm>
            <a:off x="457200" y="27432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strike="noStrike">
                <a:solidFill>
                  <a:srgbClr val="000000"/>
                </a:solidFill>
                <a:latin typeface="Arial"/>
                <a:ea typeface="Arial"/>
                <a:cs typeface="Arial"/>
                <a:sym typeface="Arial"/>
              </a:rPr>
              <a:t>Examples</a:t>
            </a:r>
            <a:endParaRPr/>
          </a:p>
        </p:txBody>
      </p:sp>
      <p:sp>
        <p:nvSpPr>
          <p:cNvPr id="443" name="Google Shape;443;p37"/>
          <p:cNvSpPr txBox="1"/>
          <p:nvPr/>
        </p:nvSpPr>
        <p:spPr>
          <a:xfrm>
            <a:off x="457200" y="1218960"/>
            <a:ext cx="8229600" cy="5257800"/>
          </a:xfrm>
          <a:prstGeom prst="rect">
            <a:avLst/>
          </a:prstGeom>
          <a:noFill/>
          <a:ln>
            <a:noFill/>
          </a:ln>
        </p:spPr>
        <p:txBody>
          <a:bodyPr spcFirstLastPara="1" wrap="square" lIns="91425" tIns="45700" rIns="91425" bIns="45700" anchor="t" anchorCtr="0">
            <a:normAutofit/>
          </a:bodyPr>
          <a:lstStyle/>
          <a:p>
            <a:pPr marL="342720" marR="0" lvl="0" indent="-342720" algn="l" rtl="0">
              <a:spcBef>
                <a:spcPts val="0"/>
              </a:spcBef>
              <a:spcAft>
                <a:spcPts val="0"/>
              </a:spcAft>
              <a:buClr>
                <a:srgbClr val="000000"/>
              </a:buClr>
              <a:buSzPts val="2800"/>
              <a:buFont typeface="Arial"/>
              <a:buChar char="•"/>
            </a:pPr>
            <a:r>
              <a:rPr lang="en-US" sz="2800" b="1" u="sng" strike="noStrike">
                <a:solidFill>
                  <a:srgbClr val="000000"/>
                </a:solidFill>
                <a:latin typeface="Arial"/>
                <a:ea typeface="Arial"/>
                <a:cs typeface="Arial"/>
                <a:sym typeface="Arial"/>
              </a:rPr>
              <a:t>INSULIN:</a:t>
            </a:r>
            <a:endParaRPr sz="2800" b="0" strike="noStrike">
              <a:solidFill>
                <a:srgbClr val="000000"/>
              </a:solidFill>
              <a:latin typeface="Arial"/>
              <a:ea typeface="Arial"/>
              <a:cs typeface="Arial"/>
              <a:sym typeface="Arial"/>
            </a:endParaRPr>
          </a:p>
          <a:p>
            <a:pPr marL="342720" marR="0" lvl="0" indent="-342720" algn="l" rtl="0">
              <a:spcBef>
                <a:spcPts val="598"/>
              </a:spcBef>
              <a:spcAft>
                <a:spcPts val="0"/>
              </a:spcAft>
              <a:buNone/>
            </a:pPr>
            <a:r>
              <a:rPr lang="en-US" sz="2400" b="0" strike="noStrike">
                <a:solidFill>
                  <a:srgbClr val="000000"/>
                </a:solidFill>
                <a:latin typeface="Arial"/>
                <a:ea typeface="Arial"/>
                <a:cs typeface="Arial"/>
                <a:sym typeface="Arial"/>
              </a:rPr>
              <a:t> • Insulin is a Protein Hormone secreted by Beta cells in Islets of Langerhans in Pancreas, </a:t>
            </a:r>
            <a:endParaRPr/>
          </a:p>
          <a:p>
            <a:pPr marL="342720" marR="0" lvl="0" indent="-342720" algn="l" rtl="0">
              <a:spcBef>
                <a:spcPts val="598"/>
              </a:spcBef>
              <a:spcAft>
                <a:spcPts val="0"/>
              </a:spcAft>
              <a:buNone/>
            </a:pPr>
            <a:r>
              <a:rPr lang="en-US" sz="2400" b="0" strike="noStrike">
                <a:solidFill>
                  <a:srgbClr val="000000"/>
                </a:solidFill>
                <a:latin typeface="Arial"/>
                <a:ea typeface="Arial"/>
                <a:cs typeface="Arial"/>
                <a:sym typeface="Arial"/>
              </a:rPr>
              <a:t>• Insulin is a major hormone that regulates Blood Glucose level,</a:t>
            </a:r>
            <a:endParaRPr/>
          </a:p>
          <a:p>
            <a:pPr marL="342720" marR="0" lvl="0" indent="-342720" algn="l" rtl="0">
              <a:spcBef>
                <a:spcPts val="598"/>
              </a:spcBef>
              <a:spcAft>
                <a:spcPts val="0"/>
              </a:spcAft>
              <a:buNone/>
            </a:pPr>
            <a:r>
              <a:rPr lang="en-US" sz="2400" b="0" strike="noStrike">
                <a:solidFill>
                  <a:srgbClr val="000000"/>
                </a:solidFill>
                <a:latin typeface="Arial"/>
                <a:ea typeface="Arial"/>
                <a:cs typeface="Arial"/>
                <a:sym typeface="Arial"/>
              </a:rPr>
              <a:t>• Insulin is an Hydrophilic (Lipophobic) hormone, thus it acts via membrane receptors on target cells; • Main target cells: Skeletal Muscle &amp; Adipose tissue </a:t>
            </a:r>
            <a:endParaRPr/>
          </a:p>
          <a:p>
            <a:pPr marL="342720" marR="0" lvl="0" indent="-342720" algn="l" rtl="0">
              <a:spcBef>
                <a:spcPts val="598"/>
              </a:spcBef>
              <a:spcAft>
                <a:spcPts val="0"/>
              </a:spcAft>
              <a:buNone/>
            </a:pPr>
            <a:r>
              <a:rPr lang="en-US" sz="2400" b="0" strike="noStrike">
                <a:solidFill>
                  <a:srgbClr val="000000"/>
                </a:solidFill>
                <a:latin typeface="Arial"/>
                <a:ea typeface="Arial"/>
                <a:cs typeface="Arial"/>
                <a:sym typeface="Arial"/>
              </a:rPr>
              <a:t>Lack of insulin causes increase in blood sugar level called diabetes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8"/>
          <p:cNvSpPr txBox="1"/>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marR="0" lvl="0" indent="0" algn="ctr" rtl="0">
              <a:spcBef>
                <a:spcPts val="0"/>
              </a:spcBef>
              <a:spcAft>
                <a:spcPts val="0"/>
              </a:spcAft>
              <a:buNone/>
            </a:pPr>
            <a:endParaRPr sz="3200" b="0" strike="noStrike">
              <a:solidFill>
                <a:srgbClr val="000000"/>
              </a:solidFill>
              <a:latin typeface="Arial"/>
              <a:ea typeface="Arial"/>
              <a:cs typeface="Arial"/>
              <a:sym typeface="Arial"/>
            </a:endParaRPr>
          </a:p>
        </p:txBody>
      </p:sp>
      <p:sp>
        <p:nvSpPr>
          <p:cNvPr id="449" name="Google Shape;449;p38"/>
          <p:cNvSpPr txBox="1"/>
          <p:nvPr/>
        </p:nvSpPr>
        <p:spPr>
          <a:xfrm>
            <a:off x="457200" y="-360"/>
            <a:ext cx="8229600" cy="6705720"/>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None/>
            </a:pPr>
            <a:r>
              <a:rPr lang="en-US" sz="2800" b="1" u="sng" strike="noStrike">
                <a:solidFill>
                  <a:srgbClr val="000000"/>
                </a:solidFill>
                <a:latin typeface="Arial"/>
                <a:ea typeface="Arial"/>
                <a:cs typeface="Arial"/>
                <a:sym typeface="Arial"/>
              </a:rPr>
              <a:t>GLUCAGON: </a:t>
            </a:r>
            <a:endParaRPr sz="2800" b="0" strike="noStrike">
              <a:solidFill>
                <a:srgbClr val="000000"/>
              </a:solidFill>
              <a:latin typeface="Arial"/>
              <a:ea typeface="Arial"/>
              <a:cs typeface="Arial"/>
              <a:sym typeface="Arial"/>
            </a:endParaRPr>
          </a:p>
          <a:p>
            <a:pPr marL="0" marR="0" lvl="0" indent="0" algn="l" rtl="0">
              <a:spcBef>
                <a:spcPts val="598"/>
              </a:spcBef>
              <a:spcAft>
                <a:spcPts val="0"/>
              </a:spcAft>
              <a:buNone/>
            </a:pPr>
            <a:r>
              <a:rPr lang="en-US" sz="2800" b="0" strike="noStrike">
                <a:solidFill>
                  <a:srgbClr val="000000"/>
                </a:solidFill>
                <a:latin typeface="Arial"/>
                <a:ea typeface="Arial"/>
                <a:cs typeface="Arial"/>
                <a:sym typeface="Arial"/>
              </a:rPr>
              <a:t>• </a:t>
            </a:r>
            <a:r>
              <a:rPr lang="en-US" sz="2400" b="0" strike="noStrike">
                <a:solidFill>
                  <a:srgbClr val="000000"/>
                </a:solidFill>
                <a:latin typeface="Arial"/>
                <a:ea typeface="Arial"/>
                <a:cs typeface="Arial"/>
                <a:sym typeface="Arial"/>
              </a:rPr>
              <a:t>Glucagon is a hormone produced by Alpha cells in the Pancreas; </a:t>
            </a:r>
            <a:endParaRPr sz="2400" b="0" strike="noStrike">
              <a:solidFill>
                <a:srgbClr val="000000"/>
              </a:solidFill>
              <a:latin typeface="Arial"/>
              <a:ea typeface="Arial"/>
              <a:cs typeface="Arial"/>
              <a:sym typeface="Arial"/>
            </a:endParaRPr>
          </a:p>
          <a:p>
            <a:pPr marL="0" marR="0" lvl="0" indent="0" algn="l" rtl="0">
              <a:spcBef>
                <a:spcPts val="598"/>
              </a:spcBef>
              <a:spcAft>
                <a:spcPts val="0"/>
              </a:spcAft>
              <a:buNone/>
            </a:pPr>
            <a:r>
              <a:rPr lang="en-US" sz="2400" b="0" strike="noStrike">
                <a:solidFill>
                  <a:srgbClr val="000000"/>
                </a:solidFill>
                <a:latin typeface="Arial"/>
                <a:ea typeface="Arial"/>
                <a:cs typeface="Arial"/>
                <a:sym typeface="Arial"/>
              </a:rPr>
              <a:t>• Glucagon is an Insulin Counter-Regulatory Hormone, </a:t>
            </a:r>
            <a:endParaRPr sz="2400" b="0" strike="noStrike">
              <a:solidFill>
                <a:srgbClr val="000000"/>
              </a:solidFill>
              <a:latin typeface="Arial"/>
              <a:ea typeface="Arial"/>
              <a:cs typeface="Arial"/>
              <a:sym typeface="Arial"/>
            </a:endParaRPr>
          </a:p>
          <a:p>
            <a:pPr marL="0" marR="0" lvl="0" indent="0" algn="l" rtl="0">
              <a:spcBef>
                <a:spcPts val="598"/>
              </a:spcBef>
              <a:spcAft>
                <a:spcPts val="0"/>
              </a:spcAft>
              <a:buNone/>
            </a:pPr>
            <a:r>
              <a:rPr lang="en-US" sz="2400" b="0" strike="noStrike">
                <a:solidFill>
                  <a:srgbClr val="000000"/>
                </a:solidFill>
                <a:latin typeface="Arial"/>
                <a:ea typeface="Arial"/>
                <a:cs typeface="Arial"/>
                <a:sym typeface="Arial"/>
              </a:rPr>
              <a:t>• Action of Glucagon is to increase Blood Glucose Level from Low to Normal, </a:t>
            </a:r>
            <a:endParaRPr sz="2400" b="0" strike="noStrike">
              <a:solidFill>
                <a:srgbClr val="000000"/>
              </a:solidFill>
              <a:latin typeface="Arial"/>
              <a:ea typeface="Arial"/>
              <a:cs typeface="Arial"/>
              <a:sym typeface="Arial"/>
            </a:endParaRPr>
          </a:p>
          <a:p>
            <a:pPr marL="0" marR="0" lvl="0" indent="0" algn="l" rtl="0">
              <a:spcBef>
                <a:spcPts val="598"/>
              </a:spcBef>
              <a:spcAft>
                <a:spcPts val="0"/>
              </a:spcAft>
              <a:buNone/>
            </a:pPr>
            <a:r>
              <a:rPr lang="en-US" sz="2400" b="0" strike="noStrike">
                <a:solidFill>
                  <a:srgbClr val="000000"/>
                </a:solidFill>
                <a:latin typeface="Arial"/>
                <a:ea typeface="Arial"/>
                <a:cs typeface="Arial"/>
                <a:sym typeface="Arial"/>
              </a:rPr>
              <a:t>• Glucagon acts mainly in the Liver to stimulate the breakdown of Glycogen to Glucose, which is then released into the blood;</a:t>
            </a:r>
            <a:endParaRPr sz="2400" b="0" strike="noStrike">
              <a:solidFill>
                <a:srgbClr val="000000"/>
              </a:solidFill>
              <a:latin typeface="Arial"/>
              <a:ea typeface="Arial"/>
              <a:cs typeface="Arial"/>
              <a:sym typeface="Arial"/>
            </a:endParaRPr>
          </a:p>
          <a:p>
            <a:pPr marL="0" marR="0" lvl="0" indent="0" algn="l" rtl="0">
              <a:spcBef>
                <a:spcPts val="598"/>
              </a:spcBef>
              <a:spcAft>
                <a:spcPts val="0"/>
              </a:spcAft>
              <a:buNone/>
            </a:pPr>
            <a:r>
              <a:rPr lang="en-US" sz="2400" b="0" strike="noStrike">
                <a:solidFill>
                  <a:srgbClr val="000000"/>
                </a:solidFill>
                <a:latin typeface="Arial"/>
                <a:ea typeface="Arial"/>
                <a:cs typeface="Arial"/>
                <a:sym typeface="Arial"/>
              </a:rPr>
              <a:t>Production of Glucagon is stimulated by: </a:t>
            </a:r>
            <a:endParaRPr sz="2400" b="0" strike="noStrike">
              <a:solidFill>
                <a:srgbClr val="000000"/>
              </a:solidFill>
              <a:latin typeface="Arial"/>
              <a:ea typeface="Arial"/>
              <a:cs typeface="Arial"/>
              <a:sym typeface="Arial"/>
            </a:endParaRPr>
          </a:p>
          <a:p>
            <a:pPr marL="0" marR="0" lvl="0" indent="0" algn="l" rtl="0">
              <a:spcBef>
                <a:spcPts val="598"/>
              </a:spcBef>
              <a:spcAft>
                <a:spcPts val="0"/>
              </a:spcAft>
              <a:buNone/>
            </a:pPr>
            <a:r>
              <a:rPr lang="en-US" sz="2400" b="0" strike="noStrike">
                <a:solidFill>
                  <a:srgbClr val="000000"/>
                </a:solidFill>
                <a:latin typeface="Arial"/>
                <a:ea typeface="Arial"/>
                <a:cs typeface="Arial"/>
                <a:sym typeface="Arial"/>
              </a:rPr>
              <a:t>• Hypoglycemia (Low Glucose level in blood) • Increase absorption of Amino Acids in the blood (as occurs after a protein-rich meal), </a:t>
            </a:r>
            <a:endParaRPr sz="2400" b="0" strike="noStrike">
              <a:solidFill>
                <a:srgbClr val="000000"/>
              </a:solidFill>
              <a:latin typeface="Arial"/>
              <a:ea typeface="Arial"/>
              <a:cs typeface="Arial"/>
              <a:sym typeface="Arial"/>
            </a:endParaRPr>
          </a:p>
          <a:p>
            <a:pPr marL="0" marR="0" lvl="0" indent="0" algn="l" rtl="0">
              <a:spcBef>
                <a:spcPts val="598"/>
              </a:spcBef>
              <a:spcAft>
                <a:spcPts val="0"/>
              </a:spcAft>
              <a:buNone/>
            </a:pPr>
            <a:r>
              <a:rPr lang="en-US" sz="2400" b="0" strike="noStrike">
                <a:solidFill>
                  <a:srgbClr val="000000"/>
                </a:solidFill>
                <a:latin typeface="Arial"/>
                <a:ea typeface="Arial"/>
                <a:cs typeface="Arial"/>
                <a:sym typeface="Arial"/>
              </a:rPr>
              <a:t>• High Blood Glucose Level Inhibits the production and release of Glucagon,</a:t>
            </a:r>
            <a:endParaRPr sz="2400" b="0" strike="noStrike">
              <a:solidFill>
                <a:srgbClr val="000000"/>
              </a:solidFill>
              <a:latin typeface="Arial"/>
              <a:ea typeface="Arial"/>
              <a:cs typeface="Arial"/>
              <a:sym typeface="Arial"/>
            </a:endParaRPr>
          </a:p>
          <a:p>
            <a:pPr marL="0" marR="0" lvl="0" indent="0" algn="l" rtl="0">
              <a:spcBef>
                <a:spcPts val="598"/>
              </a:spcBef>
              <a:spcAft>
                <a:spcPts val="0"/>
              </a:spcAft>
              <a:buClr>
                <a:srgbClr val="000000"/>
              </a:buClr>
              <a:buSzPts val="2400"/>
              <a:buFont typeface="Arial"/>
              <a:buNone/>
            </a:pPr>
            <a:endParaRPr sz="2400" b="0" strike="noStrike">
              <a:solidFill>
                <a:srgbClr val="000000"/>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39"/>
          <p:cNvSpPr txBox="1"/>
          <p:nvPr/>
        </p:nvSpPr>
        <p:spPr>
          <a:xfrm>
            <a:off x="457200" y="274680"/>
            <a:ext cx="8229600" cy="334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Nucleic Acids</a:t>
            </a:r>
            <a:endParaRPr sz="3200" b="0" strike="noStrike">
              <a:solidFill>
                <a:srgbClr val="000000"/>
              </a:solidFill>
              <a:latin typeface="Arial"/>
              <a:ea typeface="Arial"/>
              <a:cs typeface="Arial"/>
              <a:sym typeface="Arial"/>
            </a:endParaRPr>
          </a:p>
        </p:txBody>
      </p:sp>
      <p:sp>
        <p:nvSpPr>
          <p:cNvPr id="457" name="Google Shape;457;p39"/>
          <p:cNvSpPr txBox="1"/>
          <p:nvPr/>
        </p:nvSpPr>
        <p:spPr>
          <a:xfrm>
            <a:off x="456840" y="761760"/>
            <a:ext cx="3429000" cy="5638680"/>
          </a:xfrm>
          <a:prstGeom prst="rect">
            <a:avLst/>
          </a:prstGeom>
          <a:noFill/>
          <a:ln>
            <a:noFill/>
          </a:ln>
        </p:spPr>
        <p:txBody>
          <a:bodyPr spcFirstLastPara="1" wrap="square" lIns="91425" tIns="45700" rIns="91425" bIns="45700" anchor="t" anchorCtr="0">
            <a:normAutofit/>
          </a:bodyPr>
          <a:lstStyle/>
          <a:p>
            <a:pPr marL="0" marR="0" lvl="0" indent="-279400" algn="l" rtl="0">
              <a:lnSpc>
                <a:spcPct val="100000"/>
              </a:lnSpc>
              <a:spcBef>
                <a:spcPts val="0"/>
              </a:spcBef>
              <a:spcAft>
                <a:spcPts val="0"/>
              </a:spcAft>
              <a:buClr>
                <a:srgbClr val="FF6600"/>
              </a:buClr>
              <a:buSzPts val="4400"/>
              <a:buFont typeface="Times New Roman"/>
              <a:buChar char="•"/>
            </a:pPr>
            <a:r>
              <a:rPr lang="en-US" sz="4400" b="0" strike="noStrike">
                <a:solidFill>
                  <a:srgbClr val="FF6600"/>
                </a:solidFill>
                <a:latin typeface="Times New Roman"/>
                <a:ea typeface="Times New Roman"/>
                <a:cs typeface="Times New Roman"/>
                <a:sym typeface="Times New Roman"/>
              </a:rPr>
              <a:t>Store hereditary information</a:t>
            </a:r>
            <a:endParaRPr sz="4400" b="0" strike="noStrike">
              <a:solidFill>
                <a:srgbClr val="000000"/>
              </a:solidFill>
              <a:latin typeface="Arial"/>
              <a:ea typeface="Arial"/>
              <a:cs typeface="Arial"/>
              <a:sym typeface="Arial"/>
            </a:endParaRPr>
          </a:p>
          <a:p>
            <a:pPr marL="0" marR="0" lvl="0" indent="-177800" algn="l" rtl="0">
              <a:lnSpc>
                <a:spcPct val="100000"/>
              </a:lnSpc>
              <a:spcBef>
                <a:spcPts val="697"/>
              </a:spcBef>
              <a:spcAft>
                <a:spcPts val="0"/>
              </a:spcAft>
              <a:buClr>
                <a:srgbClr val="660066"/>
              </a:buClr>
              <a:buSzPts val="2800"/>
              <a:buFont typeface="Times New Roman"/>
              <a:buChar char="•"/>
            </a:pPr>
            <a:r>
              <a:rPr lang="en-US" sz="2800" b="1" strike="noStrike">
                <a:solidFill>
                  <a:srgbClr val="660066"/>
                </a:solidFill>
                <a:latin typeface="Times New Roman"/>
                <a:ea typeface="Times New Roman"/>
                <a:cs typeface="Times New Roman"/>
                <a:sym typeface="Times New Roman"/>
              </a:rPr>
              <a:t>Contain information for making all the body’s proteins</a:t>
            </a:r>
            <a:endParaRPr sz="2800" b="0" strike="noStrike">
              <a:solidFill>
                <a:srgbClr val="000000"/>
              </a:solidFill>
              <a:latin typeface="Arial"/>
              <a:ea typeface="Arial"/>
              <a:cs typeface="Arial"/>
              <a:sym typeface="Arial"/>
            </a:endParaRPr>
          </a:p>
          <a:p>
            <a:pPr marL="0" marR="0" lvl="0" indent="-177800" algn="l" rtl="0">
              <a:lnSpc>
                <a:spcPct val="100000"/>
              </a:lnSpc>
              <a:spcBef>
                <a:spcPts val="697"/>
              </a:spcBef>
              <a:spcAft>
                <a:spcPts val="0"/>
              </a:spcAft>
              <a:buClr>
                <a:srgbClr val="006600"/>
              </a:buClr>
              <a:buSzPts val="2800"/>
              <a:buFont typeface="Times New Roman"/>
              <a:buChar char="•"/>
            </a:pPr>
            <a:r>
              <a:rPr lang="en-US" sz="2800" b="1" strike="noStrike">
                <a:solidFill>
                  <a:srgbClr val="006600"/>
                </a:solidFill>
                <a:latin typeface="Times New Roman"/>
                <a:ea typeface="Times New Roman"/>
                <a:cs typeface="Times New Roman"/>
                <a:sym typeface="Times New Roman"/>
              </a:rPr>
              <a:t>Two types exist --- DNA &amp; RNA</a:t>
            </a:r>
            <a:endParaRPr sz="2800" b="0" strike="noStrike">
              <a:solidFill>
                <a:srgbClr val="000000"/>
              </a:solidFill>
              <a:latin typeface="Arial"/>
              <a:ea typeface="Arial"/>
              <a:cs typeface="Arial"/>
              <a:sym typeface="Arial"/>
            </a:endParaRPr>
          </a:p>
          <a:p>
            <a:pPr marL="0" marR="0" lvl="0" indent="0" algn="l" rtl="0">
              <a:lnSpc>
                <a:spcPct val="100000"/>
              </a:lnSpc>
              <a:spcBef>
                <a:spcPts val="1100"/>
              </a:spcBef>
              <a:spcAft>
                <a:spcPts val="0"/>
              </a:spcAft>
              <a:buClr>
                <a:srgbClr val="FF6600"/>
              </a:buClr>
              <a:buSzPts val="2800"/>
              <a:buFont typeface="Times New Roman"/>
              <a:buNone/>
            </a:pPr>
            <a:endParaRPr sz="2800" b="0" strike="noStrike">
              <a:solidFill>
                <a:srgbClr val="000000"/>
              </a:solidFill>
              <a:latin typeface="Arial"/>
              <a:ea typeface="Arial"/>
              <a:cs typeface="Arial"/>
              <a:sym typeface="Arial"/>
            </a:endParaRPr>
          </a:p>
          <a:p>
            <a:pPr marL="0" marR="0" lvl="0" indent="0" algn="l" rtl="0">
              <a:lnSpc>
                <a:spcPct val="100000"/>
              </a:lnSpc>
              <a:spcBef>
                <a:spcPts val="1100"/>
              </a:spcBef>
              <a:spcAft>
                <a:spcPts val="0"/>
              </a:spcAft>
              <a:buClr>
                <a:srgbClr val="FF6600"/>
              </a:buClr>
              <a:buSzPts val="2800"/>
              <a:buFont typeface="Times New Roman"/>
              <a:buNone/>
            </a:pPr>
            <a:endParaRPr sz="2800" b="0" strike="noStrike">
              <a:solidFill>
                <a:srgbClr val="000000"/>
              </a:solidFill>
              <a:latin typeface="Arial"/>
              <a:ea typeface="Arial"/>
              <a:cs typeface="Arial"/>
              <a:sym typeface="Arial"/>
            </a:endParaRPr>
          </a:p>
        </p:txBody>
      </p:sp>
      <p:pic>
        <p:nvPicPr>
          <p:cNvPr id="458" name="Google Shape;458;p39" descr="clip0317"/>
          <p:cNvPicPr preferRelativeResize="0"/>
          <p:nvPr/>
        </p:nvPicPr>
        <p:blipFill rotWithShape="1">
          <a:blip r:embed="rId3">
            <a:alphaModFix/>
          </a:blip>
          <a:srcRect/>
          <a:stretch/>
        </p:blipFill>
        <p:spPr>
          <a:xfrm>
            <a:off x="4114800" y="762120"/>
            <a:ext cx="5029200" cy="5562360"/>
          </a:xfrm>
          <a:prstGeom prst="rect">
            <a:avLst/>
          </a:prstGeom>
          <a:noFill/>
          <a:ln>
            <a:noFill/>
          </a:ln>
        </p:spPr>
      </p:pic>
    </p:spTree>
  </p:cSld>
  <p:clrMapOvr>
    <a:masterClrMapping/>
  </p:clrMapOvr>
  <p:transition spd="med">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4"/>
          <p:cNvSpPr txBox="1"/>
          <p:nvPr/>
        </p:nvSpPr>
        <p:spPr>
          <a:xfrm>
            <a:off x="457200" y="228600"/>
            <a:ext cx="4038480" cy="6400800"/>
          </a:xfrm>
          <a:prstGeom prst="rect">
            <a:avLst/>
          </a:prstGeom>
          <a:noFill/>
          <a:ln>
            <a:noFill/>
          </a:ln>
        </p:spPr>
        <p:txBody>
          <a:bodyPr spcFirstLastPara="1" wrap="square" lIns="91425" tIns="45700" rIns="91425" bIns="45700" anchor="t" anchorCtr="0">
            <a:normAutofit/>
          </a:bodyPr>
          <a:lstStyle/>
          <a:p>
            <a:pPr marL="342720" marR="0" lvl="0" indent="-342720" algn="l" rtl="0">
              <a:lnSpc>
                <a:spcPct val="80000"/>
              </a:lnSpc>
              <a:spcBef>
                <a:spcPts val="0"/>
              </a:spcBef>
              <a:spcAft>
                <a:spcPts val="0"/>
              </a:spcAft>
              <a:buClr>
                <a:srgbClr val="000000"/>
              </a:buClr>
              <a:buSzPts val="2000"/>
              <a:buFont typeface="Times New Roman"/>
              <a:buChar char="•"/>
            </a:pPr>
            <a:r>
              <a:rPr lang="en-US" sz="2000" b="1" i="0" u="none" strike="noStrike" cap="none">
                <a:solidFill>
                  <a:srgbClr val="000000"/>
                </a:solidFill>
                <a:latin typeface="Times New Roman"/>
                <a:ea typeface="Times New Roman"/>
                <a:cs typeface="Times New Roman"/>
                <a:sym typeface="Times New Roman"/>
              </a:rPr>
              <a:t>Atoms interact with one another to form chemical communities. The tightly knit atoms making up the communal molecules are held together by </a:t>
            </a:r>
            <a:r>
              <a:rPr lang="en-US" sz="2000" b="1" i="0" u="none" strike="noStrike" cap="none">
                <a:solidFill>
                  <a:srgbClr val="FF0000"/>
                </a:solidFill>
                <a:latin typeface="Times New Roman"/>
                <a:ea typeface="Times New Roman"/>
                <a:cs typeface="Times New Roman"/>
                <a:sym typeface="Times New Roman"/>
              </a:rPr>
              <a:t>chemical bonding</a:t>
            </a:r>
            <a:r>
              <a:rPr lang="en-US" sz="2000" b="1" i="0" u="none" strike="noStrike" cap="none">
                <a:solidFill>
                  <a:srgbClr val="000000"/>
                </a:solidFill>
                <a:latin typeface="Times New Roman"/>
                <a:ea typeface="Times New Roman"/>
                <a:cs typeface="Times New Roman"/>
                <a:sym typeface="Times New Roman"/>
              </a:rPr>
              <a:t>.</a:t>
            </a:r>
            <a:endParaRPr sz="2000" b="0" i="0" u="none" strike="noStrike" cap="none">
              <a:solidFill>
                <a:srgbClr val="000000"/>
              </a:solidFill>
              <a:latin typeface="Arial"/>
              <a:ea typeface="Arial"/>
              <a:cs typeface="Arial"/>
              <a:sym typeface="Arial"/>
            </a:endParaRPr>
          </a:p>
          <a:p>
            <a:pPr marL="342720" marR="0" lvl="0" indent="-342720" algn="l" rtl="0">
              <a:lnSpc>
                <a:spcPct val="80000"/>
              </a:lnSpc>
              <a:spcBef>
                <a:spcPts val="499"/>
              </a:spcBef>
              <a:spcAft>
                <a:spcPts val="0"/>
              </a:spcAft>
              <a:buNone/>
            </a:pPr>
            <a:endParaRPr sz="2000" b="0" i="0" u="none" strike="noStrike" cap="none">
              <a:solidFill>
                <a:srgbClr val="000000"/>
              </a:solidFill>
              <a:latin typeface="Arial"/>
              <a:ea typeface="Arial"/>
              <a:cs typeface="Arial"/>
              <a:sym typeface="Arial"/>
            </a:endParaRPr>
          </a:p>
          <a:p>
            <a:pPr marL="342720" marR="0" lvl="0" indent="-342720" algn="l" rtl="0">
              <a:lnSpc>
                <a:spcPct val="80000"/>
              </a:lnSpc>
              <a:spcBef>
                <a:spcPts val="499"/>
              </a:spcBef>
              <a:spcAft>
                <a:spcPts val="0"/>
              </a:spcAft>
              <a:buClr>
                <a:srgbClr val="000000"/>
              </a:buClr>
              <a:buSzPts val="2000"/>
              <a:buFont typeface="Times New Roman"/>
              <a:buChar char="•"/>
            </a:pPr>
            <a:r>
              <a:rPr lang="en-US" sz="2000" b="1" i="0" u="none" strike="noStrike" cap="none">
                <a:solidFill>
                  <a:srgbClr val="000000"/>
                </a:solidFill>
                <a:latin typeface="Times New Roman"/>
                <a:ea typeface="Times New Roman"/>
                <a:cs typeface="Times New Roman"/>
                <a:sym typeface="Times New Roman"/>
              </a:rPr>
              <a:t>One way of achieving this more stable state is for an atom with very few electrons in its outer shell to donate them to an atom with an outer shell that is almost complete. </a:t>
            </a:r>
            <a:endParaRPr sz="2000" b="0" i="0" u="none" strike="noStrike" cap="none">
              <a:solidFill>
                <a:srgbClr val="000000"/>
              </a:solidFill>
              <a:latin typeface="Arial"/>
              <a:ea typeface="Arial"/>
              <a:cs typeface="Arial"/>
              <a:sym typeface="Arial"/>
            </a:endParaRPr>
          </a:p>
          <a:p>
            <a:pPr marL="742680" marR="0" lvl="1" indent="-285480" algn="l" rtl="0">
              <a:lnSpc>
                <a:spcPct val="80000"/>
              </a:lnSpc>
              <a:spcBef>
                <a:spcPts val="448"/>
              </a:spcBef>
              <a:spcAft>
                <a:spcPts val="0"/>
              </a:spcAft>
              <a:buClr>
                <a:srgbClr val="000000"/>
              </a:buClr>
              <a:buSzPts val="1800"/>
              <a:buFont typeface="Times New Roman"/>
              <a:buChar char="–"/>
            </a:pPr>
            <a:r>
              <a:rPr lang="en-US" sz="1800" b="1" i="0" u="none" strike="noStrike" cap="none">
                <a:solidFill>
                  <a:srgbClr val="000000"/>
                </a:solidFill>
                <a:latin typeface="Times New Roman"/>
                <a:ea typeface="Times New Roman"/>
                <a:cs typeface="Times New Roman"/>
                <a:sym typeface="Times New Roman"/>
              </a:rPr>
              <a:t>The atom that donates the electrons will then have more protons than electrons and assume a positive charge; it is called a cation. The atom receiving the electrons assumes a negative charge and is called an anion. </a:t>
            </a:r>
            <a:endParaRPr sz="1800" b="0" i="0" u="none" strike="noStrike" cap="none">
              <a:solidFill>
                <a:srgbClr val="000000"/>
              </a:solidFill>
              <a:latin typeface="Arial"/>
              <a:ea typeface="Arial"/>
              <a:cs typeface="Arial"/>
              <a:sym typeface="Arial"/>
            </a:endParaRPr>
          </a:p>
          <a:p>
            <a:pPr marL="742680" marR="0" lvl="1" indent="-285480" algn="l" rtl="0">
              <a:lnSpc>
                <a:spcPct val="80000"/>
              </a:lnSpc>
              <a:spcBef>
                <a:spcPts val="349"/>
              </a:spcBef>
              <a:spcAft>
                <a:spcPts val="0"/>
              </a:spcAft>
              <a:buClr>
                <a:srgbClr val="000000"/>
              </a:buClr>
              <a:buSzPts val="1800"/>
              <a:buFont typeface="Times New Roman"/>
              <a:buChar char="–"/>
            </a:pPr>
            <a:r>
              <a:rPr lang="en-US" sz="1800" b="1" i="0" u="none" strike="noStrike" cap="none">
                <a:solidFill>
                  <a:srgbClr val="000000"/>
                </a:solidFill>
                <a:latin typeface="Times New Roman"/>
                <a:ea typeface="Times New Roman"/>
                <a:cs typeface="Times New Roman"/>
                <a:sym typeface="Times New Roman"/>
              </a:rPr>
              <a:t>These two oppositely charged ions are electrostatically attracted to each other and are said to have an </a:t>
            </a:r>
            <a:r>
              <a:rPr lang="en-US" sz="1800" b="1" i="0" u="none" strike="noStrike" cap="none">
                <a:solidFill>
                  <a:srgbClr val="FF0000"/>
                </a:solidFill>
                <a:latin typeface="Times New Roman"/>
                <a:ea typeface="Times New Roman"/>
                <a:cs typeface="Times New Roman"/>
                <a:sym typeface="Times New Roman"/>
              </a:rPr>
              <a:t>ionic, or polar, bond</a:t>
            </a:r>
            <a:r>
              <a:rPr lang="en-US" sz="1400" b="1" i="0" u="none" strike="noStrike" cap="none">
                <a:solidFill>
                  <a:srgbClr val="000000"/>
                </a:solidFill>
                <a:latin typeface="Times New Roman"/>
                <a:ea typeface="Times New Roman"/>
                <a:cs typeface="Times New Roman"/>
                <a:sym typeface="Times New Roman"/>
              </a:rPr>
              <a:t>.</a:t>
            </a:r>
            <a:endParaRPr sz="1400" b="0" i="0" u="none" strike="noStrike" cap="none">
              <a:solidFill>
                <a:srgbClr val="000000"/>
              </a:solidFill>
              <a:latin typeface="Arial"/>
              <a:ea typeface="Arial"/>
              <a:cs typeface="Arial"/>
              <a:sym typeface="Arial"/>
            </a:endParaRPr>
          </a:p>
        </p:txBody>
      </p:sp>
      <p:pic>
        <p:nvPicPr>
          <p:cNvPr id="94" name="Google Shape;94;p4" descr="Bond Types and Representative Compounds"/>
          <p:cNvPicPr preferRelativeResize="0"/>
          <p:nvPr/>
        </p:nvPicPr>
        <p:blipFill rotWithShape="1">
          <a:blip r:embed="rId3">
            <a:alphaModFix/>
          </a:blip>
          <a:srcRect/>
          <a:stretch/>
        </p:blipFill>
        <p:spPr>
          <a:xfrm>
            <a:off x="4724280" y="1600200"/>
            <a:ext cx="4419720" cy="334152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40"/>
          <p:cNvSpPr txBox="1"/>
          <p:nvPr/>
        </p:nvSpPr>
        <p:spPr>
          <a:xfrm>
            <a:off x="457200" y="274680"/>
            <a:ext cx="8229600" cy="334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DNA-Deoxyribonucleic acid</a:t>
            </a:r>
            <a:endParaRPr sz="3200" b="0" strike="noStrike">
              <a:solidFill>
                <a:srgbClr val="000000"/>
              </a:solidFill>
              <a:latin typeface="Arial"/>
              <a:ea typeface="Arial"/>
              <a:cs typeface="Arial"/>
              <a:sym typeface="Arial"/>
            </a:endParaRPr>
          </a:p>
        </p:txBody>
      </p:sp>
      <p:sp>
        <p:nvSpPr>
          <p:cNvPr id="466" name="Google Shape;466;p40"/>
          <p:cNvSpPr txBox="1"/>
          <p:nvPr/>
        </p:nvSpPr>
        <p:spPr>
          <a:xfrm>
            <a:off x="304920" y="1294920"/>
            <a:ext cx="3657600" cy="5334120"/>
          </a:xfrm>
          <a:prstGeom prst="rect">
            <a:avLst/>
          </a:prstGeom>
          <a:noFill/>
          <a:ln>
            <a:noFill/>
          </a:ln>
        </p:spPr>
        <p:txBody>
          <a:bodyPr spcFirstLastPara="1" wrap="square" lIns="91425" tIns="45700" rIns="91425" bIns="45700" anchor="t" anchorCtr="0">
            <a:normAutofit/>
          </a:bodyPr>
          <a:lstStyle/>
          <a:p>
            <a:pPr marL="0" marR="0" lvl="0" indent="-228600" algn="l" rtl="0">
              <a:lnSpc>
                <a:spcPct val="90000"/>
              </a:lnSpc>
              <a:spcBef>
                <a:spcPts val="0"/>
              </a:spcBef>
              <a:spcAft>
                <a:spcPts val="0"/>
              </a:spcAft>
              <a:buClr>
                <a:srgbClr val="008000"/>
              </a:buClr>
              <a:buSzPts val="3600"/>
              <a:buFont typeface="Times New Roman"/>
              <a:buChar char="•"/>
            </a:pPr>
            <a:r>
              <a:rPr lang="en-US" sz="3600" b="1" strike="noStrike">
                <a:solidFill>
                  <a:srgbClr val="008000"/>
                </a:solidFill>
                <a:latin typeface="Times New Roman"/>
                <a:ea typeface="Times New Roman"/>
                <a:cs typeface="Times New Roman"/>
                <a:sym typeface="Times New Roman"/>
              </a:rPr>
              <a:t>Two strands of DNA join together to form a double helix</a:t>
            </a:r>
            <a:endParaRPr sz="3600" b="0" strike="noStrike">
              <a:solidFill>
                <a:srgbClr val="000000"/>
              </a:solidFill>
              <a:latin typeface="Arial"/>
              <a:ea typeface="Arial"/>
              <a:cs typeface="Arial"/>
              <a:sym typeface="Arial"/>
            </a:endParaRPr>
          </a:p>
          <a:p>
            <a:pPr marL="0" marR="0" lvl="0" indent="0" algn="l" rtl="0">
              <a:lnSpc>
                <a:spcPct val="90000"/>
              </a:lnSpc>
              <a:spcBef>
                <a:spcPts val="899"/>
              </a:spcBef>
              <a:spcAft>
                <a:spcPts val="0"/>
              </a:spcAft>
              <a:buNone/>
            </a:pPr>
            <a:endParaRPr sz="3600" b="0" strike="noStrike">
              <a:solidFill>
                <a:srgbClr val="000000"/>
              </a:solidFill>
              <a:latin typeface="Arial"/>
              <a:ea typeface="Arial"/>
              <a:cs typeface="Arial"/>
              <a:sym typeface="Arial"/>
            </a:endParaRPr>
          </a:p>
          <a:p>
            <a:pPr marL="0" marR="0" lvl="0" indent="-177800" algn="l" rtl="0">
              <a:lnSpc>
                <a:spcPct val="90000"/>
              </a:lnSpc>
              <a:spcBef>
                <a:spcPts val="697"/>
              </a:spcBef>
              <a:spcAft>
                <a:spcPts val="0"/>
              </a:spcAft>
              <a:buClr>
                <a:srgbClr val="FF3300"/>
              </a:buClr>
              <a:buSzPts val="2800"/>
              <a:buFont typeface="Times New Roman"/>
              <a:buChar char="•"/>
            </a:pPr>
            <a:r>
              <a:rPr lang="en-US" sz="2800" b="1" strike="noStrike">
                <a:solidFill>
                  <a:srgbClr val="FF3300"/>
                </a:solidFill>
                <a:latin typeface="Times New Roman"/>
                <a:ea typeface="Times New Roman"/>
                <a:cs typeface="Times New Roman"/>
                <a:sym typeface="Times New Roman"/>
              </a:rPr>
              <a:t>Nucleotides form long chains called DNA</a:t>
            </a:r>
            <a:endParaRPr sz="2800" b="0" strike="noStrike">
              <a:solidFill>
                <a:srgbClr val="000000"/>
              </a:solidFill>
              <a:latin typeface="Arial"/>
              <a:ea typeface="Arial"/>
              <a:cs typeface="Arial"/>
              <a:sym typeface="Arial"/>
            </a:endParaRPr>
          </a:p>
          <a:p>
            <a:pPr marL="0" marR="0" lvl="0" indent="0" algn="l" rtl="0">
              <a:lnSpc>
                <a:spcPct val="90000"/>
              </a:lnSpc>
              <a:spcBef>
                <a:spcPts val="697"/>
              </a:spcBef>
              <a:spcAft>
                <a:spcPts val="0"/>
              </a:spcAft>
              <a:buClr>
                <a:srgbClr val="FF3300"/>
              </a:buClr>
              <a:buSzPts val="2800"/>
              <a:buFont typeface="Times New Roman"/>
              <a:buNone/>
            </a:pPr>
            <a:endParaRPr sz="2800" b="0" strike="noStrike">
              <a:solidFill>
                <a:srgbClr val="000000"/>
              </a:solidFill>
              <a:latin typeface="Arial"/>
              <a:ea typeface="Arial"/>
              <a:cs typeface="Arial"/>
              <a:sym typeface="Arial"/>
            </a:endParaRPr>
          </a:p>
          <a:p>
            <a:pPr marL="0" marR="0" lvl="0" indent="-152400" algn="l" rtl="0">
              <a:lnSpc>
                <a:spcPct val="90000"/>
              </a:lnSpc>
              <a:spcBef>
                <a:spcPts val="598"/>
              </a:spcBef>
              <a:spcAft>
                <a:spcPts val="0"/>
              </a:spcAft>
              <a:buClr>
                <a:srgbClr val="724C26"/>
              </a:buClr>
              <a:buSzPts val="2400"/>
              <a:buFont typeface="Times New Roman"/>
              <a:buChar char="•"/>
            </a:pPr>
            <a:r>
              <a:rPr lang="en-US" sz="2400" b="1" strike="noStrike">
                <a:solidFill>
                  <a:srgbClr val="724C26"/>
                </a:solidFill>
                <a:latin typeface="Times New Roman"/>
                <a:ea typeface="Times New Roman"/>
                <a:cs typeface="Times New Roman"/>
                <a:sym typeface="Times New Roman"/>
              </a:rPr>
              <a:t>Nucleotides are joined by sugars &amp; phosphates on the side</a:t>
            </a:r>
            <a:endParaRPr sz="2400" b="0" strike="noStrike">
              <a:solidFill>
                <a:srgbClr val="000000"/>
              </a:solidFill>
              <a:latin typeface="Arial"/>
              <a:ea typeface="Arial"/>
              <a:cs typeface="Arial"/>
              <a:sym typeface="Arial"/>
            </a:endParaRPr>
          </a:p>
          <a:p>
            <a:pPr marL="0" marR="0" lvl="0" indent="0" algn="l" rtl="0">
              <a:lnSpc>
                <a:spcPct val="90000"/>
              </a:lnSpc>
              <a:spcBef>
                <a:spcPts val="998"/>
              </a:spcBef>
              <a:spcAft>
                <a:spcPts val="0"/>
              </a:spcAft>
              <a:buClr>
                <a:srgbClr val="008000"/>
              </a:buClr>
              <a:buSzPts val="2400"/>
              <a:buFont typeface="Times New Roman"/>
              <a:buNone/>
            </a:pPr>
            <a:endParaRPr sz="2400" b="0" strike="noStrike">
              <a:solidFill>
                <a:srgbClr val="000000"/>
              </a:solidFill>
              <a:latin typeface="Arial"/>
              <a:ea typeface="Arial"/>
              <a:cs typeface="Arial"/>
              <a:sym typeface="Arial"/>
            </a:endParaRPr>
          </a:p>
          <a:p>
            <a:pPr marL="0" marR="0" lvl="0" indent="0" algn="l" rtl="0">
              <a:lnSpc>
                <a:spcPct val="90000"/>
              </a:lnSpc>
              <a:spcBef>
                <a:spcPts val="998"/>
              </a:spcBef>
              <a:spcAft>
                <a:spcPts val="0"/>
              </a:spcAft>
              <a:buClr>
                <a:srgbClr val="008000"/>
              </a:buClr>
              <a:buSzPts val="2400"/>
              <a:buFont typeface="Times New Roman"/>
              <a:buNone/>
            </a:pPr>
            <a:endParaRPr sz="2400" b="0" strike="noStrike">
              <a:solidFill>
                <a:srgbClr val="000000"/>
              </a:solidFill>
              <a:latin typeface="Arial"/>
              <a:ea typeface="Arial"/>
              <a:cs typeface="Arial"/>
              <a:sym typeface="Arial"/>
            </a:endParaRPr>
          </a:p>
        </p:txBody>
      </p:sp>
      <p:pic>
        <p:nvPicPr>
          <p:cNvPr id="467" name="Google Shape;467;p40"/>
          <p:cNvPicPr preferRelativeResize="0"/>
          <p:nvPr/>
        </p:nvPicPr>
        <p:blipFill rotWithShape="1">
          <a:blip r:embed="rId3">
            <a:alphaModFix/>
          </a:blip>
          <a:srcRect l="45305" t="4880" r="2927" b="7760"/>
          <a:stretch/>
        </p:blipFill>
        <p:spPr>
          <a:xfrm>
            <a:off x="4038480" y="990720"/>
            <a:ext cx="2117880" cy="5224320"/>
          </a:xfrm>
          <a:prstGeom prst="rect">
            <a:avLst/>
          </a:prstGeom>
          <a:noFill/>
          <a:ln>
            <a:noFill/>
          </a:ln>
        </p:spPr>
      </p:pic>
      <p:sp>
        <p:nvSpPr>
          <p:cNvPr id="468" name="Google Shape;468;p40"/>
          <p:cNvSpPr/>
          <p:nvPr/>
        </p:nvSpPr>
        <p:spPr>
          <a:xfrm>
            <a:off x="4086000" y="3619440"/>
            <a:ext cx="665280" cy="53172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Base</a:t>
            </a:r>
            <a:endParaRPr sz="1600" b="0" strike="noStrike">
              <a:solidFill>
                <a:srgbClr val="000000"/>
              </a:solidFill>
              <a:latin typeface="Arial"/>
              <a:ea typeface="Arial"/>
              <a:cs typeface="Arial"/>
              <a:sym typeface="Arial"/>
            </a:endParaRPr>
          </a:p>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pair</a:t>
            </a:r>
            <a:endParaRPr sz="1600" b="0" strike="noStrike">
              <a:solidFill>
                <a:srgbClr val="000000"/>
              </a:solidFill>
              <a:latin typeface="Arial"/>
              <a:ea typeface="Arial"/>
              <a:cs typeface="Arial"/>
              <a:sym typeface="Arial"/>
            </a:endParaRPr>
          </a:p>
        </p:txBody>
      </p:sp>
      <p:sp>
        <p:nvSpPr>
          <p:cNvPr id="469" name="Google Shape;469;p40"/>
          <p:cNvSpPr/>
          <p:nvPr/>
        </p:nvSpPr>
        <p:spPr>
          <a:xfrm>
            <a:off x="7162920" y="5562720"/>
            <a:ext cx="1371600" cy="3664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sp>
      <p:sp>
        <p:nvSpPr>
          <p:cNvPr id="470" name="Google Shape;470;p40"/>
          <p:cNvSpPr/>
          <p:nvPr/>
        </p:nvSpPr>
        <p:spPr>
          <a:xfrm>
            <a:off x="4575600" y="6324480"/>
            <a:ext cx="1384560" cy="31284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Double helix</a:t>
            </a:r>
            <a:endParaRPr sz="1600" b="0" strike="noStrike">
              <a:solidFill>
                <a:srgbClr val="000000"/>
              </a:solidFill>
              <a:latin typeface="Arial"/>
              <a:ea typeface="Arial"/>
              <a:cs typeface="Arial"/>
              <a:sym typeface="Arial"/>
            </a:endParaRPr>
          </a:p>
        </p:txBody>
      </p:sp>
      <p:pic>
        <p:nvPicPr>
          <p:cNvPr id="471" name="Google Shape;471;p40"/>
          <p:cNvPicPr preferRelativeResize="0"/>
          <p:nvPr/>
        </p:nvPicPr>
        <p:blipFill rotWithShape="1">
          <a:blip r:embed="rId3">
            <a:alphaModFix/>
          </a:blip>
          <a:srcRect l="3297" t="38424" r="60008" b="7760"/>
          <a:stretch/>
        </p:blipFill>
        <p:spPr>
          <a:xfrm>
            <a:off x="6311880" y="685800"/>
            <a:ext cx="2832120" cy="4978440"/>
          </a:xfrm>
          <a:prstGeom prst="rect">
            <a:avLst/>
          </a:prstGeom>
          <a:noFill/>
          <a:ln>
            <a:noFill/>
          </a:ln>
        </p:spPr>
      </p:pic>
      <p:sp>
        <p:nvSpPr>
          <p:cNvPr id="472" name="Google Shape;472;p40"/>
          <p:cNvSpPr/>
          <p:nvPr/>
        </p:nvSpPr>
        <p:spPr>
          <a:xfrm>
            <a:off x="7477560" y="635040"/>
            <a:ext cx="1148400" cy="31284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Backbone</a:t>
            </a:r>
            <a:endParaRPr sz="1600" b="0" strike="noStrike">
              <a:solidFill>
                <a:srgbClr val="000000"/>
              </a:solidFill>
              <a:latin typeface="Arial"/>
              <a:ea typeface="Arial"/>
              <a:cs typeface="Arial"/>
              <a:sym typeface="Arial"/>
            </a:endParaRPr>
          </a:p>
        </p:txBody>
      </p:sp>
      <p:sp>
        <p:nvSpPr>
          <p:cNvPr id="473" name="Google Shape;473;p40"/>
          <p:cNvSpPr/>
          <p:nvPr/>
        </p:nvSpPr>
        <p:spPr>
          <a:xfrm>
            <a:off x="7956720" y="1236600"/>
            <a:ext cx="1215360" cy="31284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Nucleotide</a:t>
            </a:r>
            <a:endParaRPr sz="1600" b="0" strike="noStrike">
              <a:solidFill>
                <a:srgbClr val="000000"/>
              </a:solidFill>
              <a:latin typeface="Arial"/>
              <a:ea typeface="Arial"/>
              <a:cs typeface="Arial"/>
              <a:sym typeface="Arial"/>
            </a:endParaRPr>
          </a:p>
        </p:txBody>
      </p:sp>
      <p:sp>
        <p:nvSpPr>
          <p:cNvPr id="474" name="Google Shape;474;p40"/>
          <p:cNvSpPr/>
          <p:nvPr/>
        </p:nvSpPr>
        <p:spPr>
          <a:xfrm>
            <a:off x="8205480" y="4610160"/>
            <a:ext cx="777960" cy="31284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Bases</a:t>
            </a:r>
            <a:endParaRPr sz="1600" b="0" strike="noStrike">
              <a:solidFill>
                <a:srgbClr val="000000"/>
              </a:solidFill>
              <a:latin typeface="Arial"/>
              <a:ea typeface="Arial"/>
              <a:cs typeface="Arial"/>
              <a:sym typeface="Arial"/>
            </a:endParaRPr>
          </a:p>
        </p:txBody>
      </p:sp>
      <p:cxnSp>
        <p:nvCxnSpPr>
          <p:cNvPr id="475" name="Google Shape;475;p40"/>
          <p:cNvCxnSpPr/>
          <p:nvPr/>
        </p:nvCxnSpPr>
        <p:spPr>
          <a:xfrm rot="10800000" flipH="1">
            <a:off x="6692760" y="901440"/>
            <a:ext cx="954360" cy="647640"/>
          </a:xfrm>
          <a:prstGeom prst="straightConnector1">
            <a:avLst/>
          </a:prstGeom>
          <a:noFill/>
          <a:ln w="15825" cap="flat" cmpd="sng">
            <a:solidFill>
              <a:srgbClr val="000000"/>
            </a:solidFill>
            <a:prstDash val="solid"/>
            <a:miter lim="8000"/>
            <a:headEnd type="none" w="sm" len="sm"/>
            <a:tailEnd type="none" w="sm" len="sm"/>
          </a:ln>
        </p:spPr>
      </p:cxnSp>
      <p:cxnSp>
        <p:nvCxnSpPr>
          <p:cNvPr id="476" name="Google Shape;476;p40"/>
          <p:cNvCxnSpPr/>
          <p:nvPr/>
        </p:nvCxnSpPr>
        <p:spPr>
          <a:xfrm rot="10800000" flipH="1">
            <a:off x="7835760" y="1523520"/>
            <a:ext cx="470160" cy="500040"/>
          </a:xfrm>
          <a:prstGeom prst="straightConnector1">
            <a:avLst/>
          </a:prstGeom>
          <a:noFill/>
          <a:ln w="15825" cap="flat" cmpd="sng">
            <a:solidFill>
              <a:srgbClr val="000000"/>
            </a:solidFill>
            <a:prstDash val="solid"/>
            <a:miter lim="8000"/>
            <a:headEnd type="none" w="sm" len="sm"/>
            <a:tailEnd type="none" w="sm" len="sm"/>
          </a:ln>
        </p:spPr>
      </p:cxnSp>
      <p:cxnSp>
        <p:nvCxnSpPr>
          <p:cNvPr id="477" name="Google Shape;477;p40"/>
          <p:cNvCxnSpPr/>
          <p:nvPr/>
        </p:nvCxnSpPr>
        <p:spPr>
          <a:xfrm rot="10800000">
            <a:off x="7988040" y="2844720"/>
            <a:ext cx="533160" cy="1828800"/>
          </a:xfrm>
          <a:prstGeom prst="straightConnector1">
            <a:avLst/>
          </a:prstGeom>
          <a:noFill/>
          <a:ln w="15825" cap="flat" cmpd="sng">
            <a:solidFill>
              <a:srgbClr val="000000"/>
            </a:solidFill>
            <a:prstDash val="solid"/>
            <a:miter lim="8000"/>
            <a:headEnd type="none" w="sm" len="sm"/>
            <a:tailEnd type="none" w="sm" len="sm"/>
          </a:ln>
        </p:spPr>
      </p:cxnSp>
      <p:cxnSp>
        <p:nvCxnSpPr>
          <p:cNvPr id="478" name="Google Shape;478;p40"/>
          <p:cNvCxnSpPr/>
          <p:nvPr/>
        </p:nvCxnSpPr>
        <p:spPr>
          <a:xfrm flipH="1">
            <a:off x="7759800" y="4597560"/>
            <a:ext cx="777600" cy="385560"/>
          </a:xfrm>
          <a:prstGeom prst="straightConnector1">
            <a:avLst/>
          </a:prstGeom>
          <a:noFill/>
          <a:ln w="15825" cap="flat" cmpd="sng">
            <a:solidFill>
              <a:srgbClr val="000000"/>
            </a:solidFill>
            <a:prstDash val="solid"/>
            <a:miter lim="8000"/>
            <a:headEnd type="none" w="sm" len="sm"/>
            <a:tailEnd type="none" w="sm" len="sm"/>
          </a:ln>
        </p:spPr>
      </p:cxnSp>
      <p:sp>
        <p:nvSpPr>
          <p:cNvPr id="479" name="Google Shape;479;p40"/>
          <p:cNvSpPr/>
          <p:nvPr/>
        </p:nvSpPr>
        <p:spPr>
          <a:xfrm>
            <a:off x="6236280" y="5740560"/>
            <a:ext cx="1819080" cy="36828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 </a:t>
            </a:r>
            <a:r>
              <a:rPr lang="en-US" sz="2000" b="0" strike="noStrike">
                <a:solidFill>
                  <a:srgbClr val="000000"/>
                </a:solidFill>
                <a:latin typeface="Arial Black"/>
                <a:ea typeface="Arial Black"/>
                <a:cs typeface="Arial Black"/>
                <a:sym typeface="Arial Black"/>
              </a:rPr>
              <a:t>DNA strand</a:t>
            </a:r>
            <a:endParaRPr sz="2000" b="0" strike="noStrike">
              <a:solidFill>
                <a:srgbClr val="000000"/>
              </a:solidFill>
              <a:latin typeface="Arial"/>
              <a:ea typeface="Arial"/>
              <a:cs typeface="Arial"/>
              <a:sym typeface="Arial"/>
            </a:endParaRPr>
          </a:p>
        </p:txBody>
      </p:sp>
    </p:spTree>
  </p:cSld>
  <p:clrMapOvr>
    <a:masterClrMapping/>
  </p:clrMapOvr>
  <p:transition spd="med">
    <p:fade thruBlk="1"/>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p:nvPr/>
        </p:nvSpPr>
        <p:spPr>
          <a:xfrm>
            <a:off x="457200" y="274680"/>
            <a:ext cx="8229600" cy="4111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Nucleic Acids</a:t>
            </a:r>
            <a:endParaRPr sz="3200" b="0" strike="noStrike">
              <a:solidFill>
                <a:srgbClr val="000000"/>
              </a:solidFill>
              <a:latin typeface="Arial"/>
              <a:ea typeface="Arial"/>
              <a:cs typeface="Arial"/>
              <a:sym typeface="Arial"/>
            </a:endParaRPr>
          </a:p>
        </p:txBody>
      </p:sp>
      <p:pic>
        <p:nvPicPr>
          <p:cNvPr id="487" name="Google Shape;487;p41"/>
          <p:cNvPicPr preferRelativeResize="0"/>
          <p:nvPr/>
        </p:nvPicPr>
        <p:blipFill rotWithShape="1">
          <a:blip r:embed="rId3">
            <a:alphaModFix/>
          </a:blip>
          <a:srcRect l="2337" t="8208" r="12152" b="12188"/>
          <a:stretch/>
        </p:blipFill>
        <p:spPr>
          <a:xfrm>
            <a:off x="4267080" y="1523880"/>
            <a:ext cx="3544920" cy="4648320"/>
          </a:xfrm>
          <a:prstGeom prst="rect">
            <a:avLst/>
          </a:prstGeom>
          <a:noFill/>
          <a:ln>
            <a:noFill/>
          </a:ln>
        </p:spPr>
      </p:pic>
      <p:sp>
        <p:nvSpPr>
          <p:cNvPr id="488" name="Google Shape;488;p41"/>
          <p:cNvSpPr/>
          <p:nvPr/>
        </p:nvSpPr>
        <p:spPr>
          <a:xfrm>
            <a:off x="6023880" y="1066680"/>
            <a:ext cx="1890720" cy="531720"/>
          </a:xfrm>
          <a:prstGeom prst="rect">
            <a:avLst/>
          </a:prstGeom>
          <a:noFill/>
          <a:ln>
            <a:noFill/>
          </a:ln>
        </p:spPr>
        <p:txBody>
          <a:bodyPr spcFirstLastPara="1" wrap="square" lIns="90000" tIns="46800" rIns="90000" bIns="46800" anchor="t" anchorCtr="0">
            <a:spAutoFit/>
          </a:bodyPr>
          <a:lstStyle/>
          <a:p>
            <a:pPr marL="0" marR="0" lvl="0" indent="0" algn="ctr" rtl="0">
              <a:lnSpc>
                <a:spcPct val="90000"/>
              </a:lnSpc>
              <a:spcBef>
                <a:spcPts val="0"/>
              </a:spcBef>
              <a:spcAft>
                <a:spcPts val="0"/>
              </a:spcAft>
              <a:buNone/>
            </a:pPr>
            <a:r>
              <a:rPr lang="en-US" sz="1600" b="1" strike="noStrike">
                <a:solidFill>
                  <a:srgbClr val="000000"/>
                </a:solidFill>
                <a:latin typeface="Arial"/>
                <a:ea typeface="Arial"/>
                <a:cs typeface="Arial"/>
                <a:sym typeface="Arial"/>
              </a:rPr>
              <a:t>Nitrogenous base</a:t>
            </a:r>
            <a:endParaRPr sz="1600" b="0" strike="noStrike">
              <a:solidFill>
                <a:srgbClr val="000000"/>
              </a:solidFill>
              <a:latin typeface="Arial"/>
              <a:ea typeface="Arial"/>
              <a:cs typeface="Arial"/>
              <a:sym typeface="Arial"/>
            </a:endParaRPr>
          </a:p>
          <a:p>
            <a:pPr marL="0" marR="0" lvl="0" indent="0" algn="ctr" rtl="0">
              <a:lnSpc>
                <a:spcPct val="90000"/>
              </a:lnSpc>
              <a:spcBef>
                <a:spcPts val="0"/>
              </a:spcBef>
              <a:spcAft>
                <a:spcPts val="0"/>
              </a:spcAft>
              <a:buNone/>
            </a:pPr>
            <a:r>
              <a:rPr lang="en-US" sz="1600" b="1" strike="noStrike">
                <a:solidFill>
                  <a:srgbClr val="000000"/>
                </a:solidFill>
                <a:latin typeface="Arial"/>
                <a:ea typeface="Arial"/>
                <a:cs typeface="Arial"/>
                <a:sym typeface="Arial"/>
              </a:rPr>
              <a:t>(A,G,C, or T)</a:t>
            </a:r>
            <a:endParaRPr sz="1600" b="0" strike="noStrike">
              <a:solidFill>
                <a:srgbClr val="000000"/>
              </a:solidFill>
              <a:latin typeface="Arial"/>
              <a:ea typeface="Arial"/>
              <a:cs typeface="Arial"/>
              <a:sym typeface="Arial"/>
            </a:endParaRPr>
          </a:p>
        </p:txBody>
      </p:sp>
      <p:sp>
        <p:nvSpPr>
          <p:cNvPr id="489" name="Google Shape;489;p41"/>
          <p:cNvSpPr/>
          <p:nvPr/>
        </p:nvSpPr>
        <p:spPr>
          <a:xfrm>
            <a:off x="4041000" y="3124080"/>
            <a:ext cx="1215360" cy="531720"/>
          </a:xfrm>
          <a:prstGeom prst="rect">
            <a:avLst/>
          </a:prstGeom>
          <a:noFill/>
          <a:ln>
            <a:noFill/>
          </a:ln>
        </p:spPr>
        <p:txBody>
          <a:bodyPr spcFirstLastPara="1" wrap="square" lIns="90000" tIns="46800" rIns="90000" bIns="46800" anchor="t" anchorCtr="0">
            <a:spAutoFit/>
          </a:bodyPr>
          <a:lstStyle/>
          <a:p>
            <a:pPr marL="0" marR="0" lvl="0" indent="0" algn="ctr" rtl="0">
              <a:lnSpc>
                <a:spcPct val="90000"/>
              </a:lnSpc>
              <a:spcBef>
                <a:spcPts val="0"/>
              </a:spcBef>
              <a:spcAft>
                <a:spcPts val="0"/>
              </a:spcAft>
              <a:buNone/>
            </a:pPr>
            <a:r>
              <a:rPr lang="en-US" sz="1600" b="1" strike="noStrike">
                <a:solidFill>
                  <a:srgbClr val="000000"/>
                </a:solidFill>
                <a:latin typeface="Arial"/>
                <a:ea typeface="Arial"/>
                <a:cs typeface="Arial"/>
                <a:sym typeface="Arial"/>
              </a:rPr>
              <a:t>Phosphate</a:t>
            </a:r>
            <a:endParaRPr sz="1600" b="0" strike="noStrike">
              <a:solidFill>
                <a:srgbClr val="000000"/>
              </a:solidFill>
              <a:latin typeface="Arial"/>
              <a:ea typeface="Arial"/>
              <a:cs typeface="Arial"/>
              <a:sym typeface="Arial"/>
            </a:endParaRPr>
          </a:p>
          <a:p>
            <a:pPr marL="0" marR="0" lvl="0" indent="0" algn="ctr" rtl="0">
              <a:lnSpc>
                <a:spcPct val="90000"/>
              </a:lnSpc>
              <a:spcBef>
                <a:spcPts val="0"/>
              </a:spcBef>
              <a:spcAft>
                <a:spcPts val="0"/>
              </a:spcAft>
              <a:buNone/>
            </a:pPr>
            <a:r>
              <a:rPr lang="en-US" sz="1600" b="1" strike="noStrike">
                <a:solidFill>
                  <a:srgbClr val="000000"/>
                </a:solidFill>
                <a:latin typeface="Arial"/>
                <a:ea typeface="Arial"/>
                <a:cs typeface="Arial"/>
                <a:sym typeface="Arial"/>
              </a:rPr>
              <a:t>group</a:t>
            </a:r>
            <a:endParaRPr sz="1600" b="0" strike="noStrike">
              <a:solidFill>
                <a:srgbClr val="000000"/>
              </a:solidFill>
              <a:latin typeface="Arial"/>
              <a:ea typeface="Arial"/>
              <a:cs typeface="Arial"/>
              <a:sym typeface="Arial"/>
            </a:endParaRPr>
          </a:p>
        </p:txBody>
      </p:sp>
      <p:sp>
        <p:nvSpPr>
          <p:cNvPr id="490" name="Google Shape;490;p41"/>
          <p:cNvSpPr/>
          <p:nvPr/>
        </p:nvSpPr>
        <p:spPr>
          <a:xfrm>
            <a:off x="6710760" y="3124080"/>
            <a:ext cx="1326600" cy="312840"/>
          </a:xfrm>
          <a:prstGeom prst="rect">
            <a:avLst/>
          </a:prstGeom>
          <a:noFill/>
          <a:ln>
            <a:noFill/>
          </a:ln>
        </p:spPr>
        <p:txBody>
          <a:bodyPr spcFirstLastPara="1" wrap="square" lIns="90000" tIns="46800" rIns="90000" bIns="46800" anchor="t" anchorCtr="0">
            <a:spAutoFit/>
          </a:bodyPr>
          <a:lstStyle/>
          <a:p>
            <a:pPr marL="0" marR="0" lvl="0" indent="0" algn="ctr" rtl="0">
              <a:lnSpc>
                <a:spcPct val="90000"/>
              </a:lnSpc>
              <a:spcBef>
                <a:spcPts val="0"/>
              </a:spcBef>
              <a:spcAft>
                <a:spcPts val="0"/>
              </a:spcAft>
              <a:buNone/>
            </a:pPr>
            <a:r>
              <a:rPr lang="en-US" sz="1600" b="1" strike="noStrike">
                <a:solidFill>
                  <a:srgbClr val="000000"/>
                </a:solidFill>
                <a:latin typeface="Arial"/>
                <a:ea typeface="Arial"/>
                <a:cs typeface="Arial"/>
                <a:sym typeface="Arial"/>
              </a:rPr>
              <a:t>Thymine (T)</a:t>
            </a:r>
            <a:endParaRPr sz="1600" b="0" strike="noStrike">
              <a:solidFill>
                <a:srgbClr val="000000"/>
              </a:solidFill>
              <a:latin typeface="Arial"/>
              <a:ea typeface="Arial"/>
              <a:cs typeface="Arial"/>
              <a:sym typeface="Arial"/>
            </a:endParaRPr>
          </a:p>
        </p:txBody>
      </p:sp>
      <p:sp>
        <p:nvSpPr>
          <p:cNvPr id="491" name="Google Shape;491;p41"/>
          <p:cNvSpPr/>
          <p:nvPr/>
        </p:nvSpPr>
        <p:spPr>
          <a:xfrm>
            <a:off x="5795280" y="4419720"/>
            <a:ext cx="1508040" cy="53172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Sugar</a:t>
            </a:r>
            <a:endParaRPr sz="1600" b="0" strike="noStrike">
              <a:solidFill>
                <a:srgbClr val="000000"/>
              </a:solidFill>
              <a:latin typeface="Arial"/>
              <a:ea typeface="Arial"/>
              <a:cs typeface="Arial"/>
              <a:sym typeface="Arial"/>
            </a:endParaRPr>
          </a:p>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(deoxyribose)</a:t>
            </a:r>
            <a:endParaRPr sz="1600" b="0" strike="noStrike">
              <a:solidFill>
                <a:srgbClr val="000000"/>
              </a:solidFill>
              <a:latin typeface="Arial"/>
              <a:ea typeface="Arial"/>
              <a:cs typeface="Arial"/>
              <a:sym typeface="Arial"/>
            </a:endParaRPr>
          </a:p>
        </p:txBody>
      </p:sp>
      <p:cxnSp>
        <p:nvCxnSpPr>
          <p:cNvPr id="492" name="Google Shape;492;p41"/>
          <p:cNvCxnSpPr/>
          <p:nvPr/>
        </p:nvCxnSpPr>
        <p:spPr>
          <a:xfrm rot="10800000">
            <a:off x="4343040" y="5105160"/>
            <a:ext cx="152280" cy="533160"/>
          </a:xfrm>
          <a:prstGeom prst="straightConnector1">
            <a:avLst/>
          </a:prstGeom>
          <a:noFill/>
          <a:ln w="15825" cap="flat" cmpd="sng">
            <a:solidFill>
              <a:srgbClr val="000000"/>
            </a:solidFill>
            <a:prstDash val="solid"/>
            <a:miter lim="8000"/>
            <a:headEnd type="none" w="sm" len="sm"/>
            <a:tailEnd type="none" w="sm" len="sm"/>
          </a:ln>
        </p:spPr>
      </p:cxnSp>
      <p:sp>
        <p:nvSpPr>
          <p:cNvPr id="493" name="Google Shape;493;p41"/>
          <p:cNvSpPr/>
          <p:nvPr/>
        </p:nvSpPr>
        <p:spPr>
          <a:xfrm>
            <a:off x="3507840" y="4876920"/>
            <a:ext cx="1215360" cy="31284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Phosphate</a:t>
            </a:r>
            <a:endParaRPr sz="1600" b="0" strike="noStrike">
              <a:solidFill>
                <a:srgbClr val="000000"/>
              </a:solidFill>
              <a:latin typeface="Arial"/>
              <a:ea typeface="Arial"/>
              <a:cs typeface="Arial"/>
              <a:sym typeface="Arial"/>
            </a:endParaRPr>
          </a:p>
        </p:txBody>
      </p:sp>
      <p:sp>
        <p:nvSpPr>
          <p:cNvPr id="494" name="Google Shape;494;p41"/>
          <p:cNvSpPr/>
          <p:nvPr/>
        </p:nvSpPr>
        <p:spPr>
          <a:xfrm>
            <a:off x="5640120" y="5562720"/>
            <a:ext cx="665280" cy="31284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Base</a:t>
            </a:r>
            <a:endParaRPr sz="1600" b="0" strike="noStrike">
              <a:solidFill>
                <a:srgbClr val="000000"/>
              </a:solidFill>
              <a:latin typeface="Arial"/>
              <a:ea typeface="Arial"/>
              <a:cs typeface="Arial"/>
              <a:sym typeface="Arial"/>
            </a:endParaRPr>
          </a:p>
        </p:txBody>
      </p:sp>
      <p:sp>
        <p:nvSpPr>
          <p:cNvPr id="495" name="Google Shape;495;p41"/>
          <p:cNvSpPr/>
          <p:nvPr/>
        </p:nvSpPr>
        <p:spPr>
          <a:xfrm>
            <a:off x="3201840" y="5791320"/>
            <a:ext cx="746280" cy="31284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Suga</a:t>
            </a:r>
            <a:r>
              <a:rPr lang="en-US" sz="1400" b="1" strike="noStrike">
                <a:solidFill>
                  <a:srgbClr val="000000"/>
                </a:solidFill>
                <a:latin typeface="Arial"/>
                <a:ea typeface="Arial"/>
                <a:cs typeface="Arial"/>
                <a:sym typeface="Arial"/>
              </a:rPr>
              <a:t>r</a:t>
            </a:r>
            <a:endParaRPr sz="1400" b="0" strike="noStrike">
              <a:solidFill>
                <a:srgbClr val="000000"/>
              </a:solidFill>
              <a:latin typeface="Arial"/>
              <a:ea typeface="Arial"/>
              <a:cs typeface="Arial"/>
              <a:sym typeface="Arial"/>
            </a:endParaRPr>
          </a:p>
        </p:txBody>
      </p:sp>
      <p:cxnSp>
        <p:nvCxnSpPr>
          <p:cNvPr id="496" name="Google Shape;496;p41"/>
          <p:cNvCxnSpPr/>
          <p:nvPr/>
        </p:nvCxnSpPr>
        <p:spPr>
          <a:xfrm rot="10800000" flipH="1">
            <a:off x="3949560" y="5816520"/>
            <a:ext cx="533520" cy="152640"/>
          </a:xfrm>
          <a:prstGeom prst="straightConnector1">
            <a:avLst/>
          </a:prstGeom>
          <a:noFill/>
          <a:ln w="15825" cap="flat" cmpd="sng">
            <a:solidFill>
              <a:srgbClr val="000000"/>
            </a:solidFill>
            <a:prstDash val="solid"/>
            <a:miter lim="8000"/>
            <a:headEnd type="none" w="sm" len="sm"/>
            <a:tailEnd type="none" w="sm" len="sm"/>
          </a:ln>
        </p:spPr>
      </p:cxnSp>
      <p:cxnSp>
        <p:nvCxnSpPr>
          <p:cNvPr id="497" name="Google Shape;497;p41"/>
          <p:cNvCxnSpPr/>
          <p:nvPr/>
        </p:nvCxnSpPr>
        <p:spPr>
          <a:xfrm>
            <a:off x="5029200" y="5791320"/>
            <a:ext cx="533520" cy="0"/>
          </a:xfrm>
          <a:prstGeom prst="straightConnector1">
            <a:avLst/>
          </a:prstGeom>
          <a:noFill/>
          <a:ln w="15825" cap="flat" cmpd="sng">
            <a:solidFill>
              <a:srgbClr val="000000"/>
            </a:solidFill>
            <a:prstDash val="solid"/>
            <a:miter lim="8000"/>
            <a:headEnd type="none" w="sm" len="sm"/>
            <a:tailEnd type="none" w="sm" len="sm"/>
          </a:ln>
        </p:spPr>
      </p:cxnSp>
      <p:sp>
        <p:nvSpPr>
          <p:cNvPr id="498" name="Google Shape;498;p41"/>
          <p:cNvSpPr/>
          <p:nvPr/>
        </p:nvSpPr>
        <p:spPr>
          <a:xfrm>
            <a:off x="304920" y="1981080"/>
            <a:ext cx="2819160" cy="15562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3200" b="1" strike="noStrike">
                <a:solidFill>
                  <a:srgbClr val="724C26"/>
                </a:solidFill>
                <a:latin typeface="Times New Roman"/>
                <a:ea typeface="Times New Roman"/>
                <a:cs typeface="Times New Roman"/>
                <a:sym typeface="Times New Roman"/>
              </a:rPr>
              <a:t>Nucleic acids are polymers of nucleotides</a:t>
            </a:r>
            <a:endParaRPr sz="3200" b="0" strike="noStrike">
              <a:solidFill>
                <a:srgbClr val="000000"/>
              </a:solidFill>
              <a:latin typeface="Arial"/>
              <a:ea typeface="Arial"/>
              <a:cs typeface="Arial"/>
              <a:sym typeface="Arial"/>
            </a:endParaRPr>
          </a:p>
        </p:txBody>
      </p:sp>
      <p:sp>
        <p:nvSpPr>
          <p:cNvPr id="499" name="Google Shape;499;p41"/>
          <p:cNvSpPr/>
          <p:nvPr/>
        </p:nvSpPr>
        <p:spPr>
          <a:xfrm>
            <a:off x="4114800" y="6248520"/>
            <a:ext cx="2057400" cy="368280"/>
          </a:xfrm>
          <a:custGeom>
            <a:avLst/>
            <a:gdLst/>
            <a:ahLst/>
            <a:cxnLst/>
            <a:rect l="l" t="t" r="r" b="b"/>
            <a:pathLst>
              <a:path w="21600" h="21600" extrusionOk="0">
                <a:moveTo>
                  <a:pt x="0" y="0"/>
                </a:moveTo>
                <a:lnTo>
                  <a:pt x="21600" y="0"/>
                </a:lnTo>
                <a:lnTo>
                  <a:pt x="21600" y="21600"/>
                </a:lnTo>
                <a:lnTo>
                  <a:pt x="0" y="21600"/>
                </a:lnTo>
                <a:lnTo>
                  <a:pt x="0" y="0"/>
                </a:lnTo>
                <a:close/>
              </a:path>
            </a:pathLst>
          </a:custGeom>
          <a:solidFill>
            <a:srgbClr val="FFFFFF"/>
          </a:solid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1800" b="0" strike="noStrike">
                <a:solidFill>
                  <a:srgbClr val="000000"/>
                </a:solidFill>
                <a:latin typeface="Arial Black"/>
                <a:ea typeface="Arial Black"/>
                <a:cs typeface="Arial Black"/>
                <a:sym typeface="Arial Black"/>
              </a:rPr>
              <a:t>Nucleotide</a:t>
            </a:r>
            <a:endParaRPr sz="1800" b="0" strike="noStrike">
              <a:solidFill>
                <a:srgbClr val="0000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42"/>
          <p:cNvSpPr txBox="1"/>
          <p:nvPr/>
        </p:nvSpPr>
        <p:spPr>
          <a:xfrm>
            <a:off x="457200" y="274320"/>
            <a:ext cx="8229600" cy="6397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Bases</a:t>
            </a:r>
            <a:endParaRPr sz="3200" b="0" strike="noStrike">
              <a:solidFill>
                <a:srgbClr val="000000"/>
              </a:solidFill>
              <a:latin typeface="Arial"/>
              <a:ea typeface="Arial"/>
              <a:cs typeface="Arial"/>
              <a:sym typeface="Arial"/>
            </a:endParaRPr>
          </a:p>
        </p:txBody>
      </p:sp>
      <p:sp>
        <p:nvSpPr>
          <p:cNvPr id="507" name="Google Shape;507;p42"/>
          <p:cNvSpPr txBox="1"/>
          <p:nvPr/>
        </p:nvSpPr>
        <p:spPr>
          <a:xfrm>
            <a:off x="304920" y="1142640"/>
            <a:ext cx="3504960" cy="1600200"/>
          </a:xfrm>
          <a:prstGeom prst="rect">
            <a:avLst/>
          </a:prstGeom>
          <a:noFill/>
          <a:ln>
            <a:noFill/>
          </a:ln>
        </p:spPr>
        <p:txBody>
          <a:bodyPr spcFirstLastPara="1" wrap="square" lIns="91425" tIns="45700" rIns="91425" bIns="45700" anchor="t" anchorCtr="0">
            <a:normAutofit/>
          </a:bodyPr>
          <a:lstStyle/>
          <a:p>
            <a:pPr marL="0" marR="0" lvl="0" indent="-177800" algn="l" rtl="0">
              <a:lnSpc>
                <a:spcPct val="100000"/>
              </a:lnSpc>
              <a:spcBef>
                <a:spcPts val="0"/>
              </a:spcBef>
              <a:spcAft>
                <a:spcPts val="0"/>
              </a:spcAft>
              <a:buClr>
                <a:srgbClr val="FF6600"/>
              </a:buClr>
              <a:buSzPts val="2800"/>
              <a:buFont typeface="Times New Roman"/>
              <a:buChar char="•"/>
            </a:pPr>
            <a:r>
              <a:rPr lang="en-US" sz="2800" b="1" strike="noStrike">
                <a:solidFill>
                  <a:srgbClr val="FF6600"/>
                </a:solidFill>
                <a:latin typeface="Times New Roman"/>
                <a:ea typeface="Times New Roman"/>
                <a:cs typeface="Times New Roman"/>
                <a:sym typeface="Times New Roman"/>
              </a:rPr>
              <a:t>Each DNA nucleotide has one of the following bases:</a:t>
            </a:r>
            <a:endParaRPr sz="2800" b="0" strike="noStrike">
              <a:solidFill>
                <a:srgbClr val="000000"/>
              </a:solidFill>
              <a:latin typeface="Arial"/>
              <a:ea typeface="Arial"/>
              <a:cs typeface="Arial"/>
              <a:sym typeface="Arial"/>
            </a:endParaRPr>
          </a:p>
        </p:txBody>
      </p:sp>
      <p:pic>
        <p:nvPicPr>
          <p:cNvPr id="508" name="Google Shape;508;p42"/>
          <p:cNvPicPr preferRelativeResize="0"/>
          <p:nvPr/>
        </p:nvPicPr>
        <p:blipFill rotWithShape="1">
          <a:blip r:embed="rId3">
            <a:alphaModFix/>
          </a:blip>
          <a:srcRect/>
          <a:stretch/>
        </p:blipFill>
        <p:spPr>
          <a:xfrm>
            <a:off x="4648320" y="1600200"/>
            <a:ext cx="4038480" cy="4525920"/>
          </a:xfrm>
          <a:prstGeom prst="rect">
            <a:avLst/>
          </a:prstGeom>
          <a:noFill/>
          <a:ln>
            <a:noFill/>
          </a:ln>
        </p:spPr>
      </p:pic>
      <p:pic>
        <p:nvPicPr>
          <p:cNvPr id="509" name="Google Shape;509;p42"/>
          <p:cNvPicPr preferRelativeResize="0"/>
          <p:nvPr/>
        </p:nvPicPr>
        <p:blipFill rotWithShape="1">
          <a:blip r:embed="rId4">
            <a:alphaModFix/>
          </a:blip>
          <a:srcRect l="1596" t="1246" r="590" b="11192"/>
          <a:stretch/>
        </p:blipFill>
        <p:spPr>
          <a:xfrm>
            <a:off x="3809880" y="990720"/>
            <a:ext cx="5029200" cy="5105160"/>
          </a:xfrm>
          <a:prstGeom prst="rect">
            <a:avLst/>
          </a:prstGeom>
          <a:noFill/>
          <a:ln>
            <a:noFill/>
          </a:ln>
        </p:spPr>
      </p:pic>
      <p:sp>
        <p:nvSpPr>
          <p:cNvPr id="510" name="Google Shape;510;p42"/>
          <p:cNvSpPr/>
          <p:nvPr/>
        </p:nvSpPr>
        <p:spPr>
          <a:xfrm>
            <a:off x="4322880" y="3056040"/>
            <a:ext cx="1326600" cy="31284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Thymine (T)</a:t>
            </a:r>
            <a:endParaRPr sz="1600" b="0" strike="noStrike">
              <a:solidFill>
                <a:srgbClr val="000000"/>
              </a:solidFill>
              <a:latin typeface="Arial"/>
              <a:ea typeface="Arial"/>
              <a:cs typeface="Arial"/>
              <a:sym typeface="Arial"/>
            </a:endParaRPr>
          </a:p>
        </p:txBody>
      </p:sp>
      <p:sp>
        <p:nvSpPr>
          <p:cNvPr id="511" name="Google Shape;511;p42"/>
          <p:cNvSpPr/>
          <p:nvPr/>
        </p:nvSpPr>
        <p:spPr>
          <a:xfrm>
            <a:off x="6684480" y="3056040"/>
            <a:ext cx="1372320" cy="31284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Cytosine (C)</a:t>
            </a:r>
            <a:endParaRPr sz="1600" b="0" strike="noStrike">
              <a:solidFill>
                <a:srgbClr val="000000"/>
              </a:solidFill>
              <a:latin typeface="Arial"/>
              <a:ea typeface="Arial"/>
              <a:cs typeface="Arial"/>
              <a:sym typeface="Arial"/>
            </a:endParaRPr>
          </a:p>
        </p:txBody>
      </p:sp>
      <p:sp>
        <p:nvSpPr>
          <p:cNvPr id="512" name="Google Shape;512;p42"/>
          <p:cNvSpPr/>
          <p:nvPr/>
        </p:nvSpPr>
        <p:spPr>
          <a:xfrm>
            <a:off x="4575960" y="5943600"/>
            <a:ext cx="1316160" cy="31284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Adenine (A)</a:t>
            </a:r>
            <a:endParaRPr sz="1600" b="0" strike="noStrike">
              <a:solidFill>
                <a:srgbClr val="000000"/>
              </a:solidFill>
              <a:latin typeface="Arial"/>
              <a:ea typeface="Arial"/>
              <a:cs typeface="Arial"/>
              <a:sym typeface="Arial"/>
            </a:endParaRPr>
          </a:p>
        </p:txBody>
      </p:sp>
      <p:sp>
        <p:nvSpPr>
          <p:cNvPr id="513" name="Google Shape;513;p42"/>
          <p:cNvSpPr/>
          <p:nvPr/>
        </p:nvSpPr>
        <p:spPr>
          <a:xfrm>
            <a:off x="7092360" y="5943600"/>
            <a:ext cx="1337400" cy="312840"/>
          </a:xfrm>
          <a:prstGeom prst="rect">
            <a:avLst/>
          </a:prstGeom>
          <a:noFill/>
          <a:ln>
            <a:noFill/>
          </a:ln>
        </p:spPr>
        <p:txBody>
          <a:bodyPr spcFirstLastPara="1" wrap="square" lIns="90000" tIns="46800" rIns="90000" bIns="46800" anchor="t" anchorCtr="0">
            <a:spAutoFit/>
          </a:bodyPr>
          <a:lstStyle/>
          <a:p>
            <a:pPr marL="0" marR="0" lvl="0" indent="0" algn="l" rtl="0">
              <a:lnSpc>
                <a:spcPct val="90000"/>
              </a:lnSpc>
              <a:spcBef>
                <a:spcPts val="0"/>
              </a:spcBef>
              <a:spcAft>
                <a:spcPts val="0"/>
              </a:spcAft>
              <a:buNone/>
            </a:pPr>
            <a:r>
              <a:rPr lang="en-US" sz="1600" b="1" strike="noStrike">
                <a:solidFill>
                  <a:srgbClr val="000000"/>
                </a:solidFill>
                <a:latin typeface="Arial"/>
                <a:ea typeface="Arial"/>
                <a:cs typeface="Arial"/>
                <a:sym typeface="Arial"/>
              </a:rPr>
              <a:t>Guanine (G)</a:t>
            </a:r>
            <a:endParaRPr sz="1600" b="0" strike="noStrike">
              <a:solidFill>
                <a:srgbClr val="000000"/>
              </a:solidFill>
              <a:latin typeface="Arial"/>
              <a:ea typeface="Arial"/>
              <a:cs typeface="Arial"/>
              <a:sym typeface="Arial"/>
            </a:endParaRPr>
          </a:p>
        </p:txBody>
      </p:sp>
      <p:sp>
        <p:nvSpPr>
          <p:cNvPr id="514" name="Google Shape;514;p42"/>
          <p:cNvSpPr/>
          <p:nvPr/>
        </p:nvSpPr>
        <p:spPr>
          <a:xfrm>
            <a:off x="304920" y="3200400"/>
            <a:ext cx="3124080" cy="266544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457200" marR="0" lvl="1" indent="-177800" algn="l" rtl="0">
              <a:lnSpc>
                <a:spcPct val="100000"/>
              </a:lnSpc>
              <a:spcBef>
                <a:spcPts val="0"/>
              </a:spcBef>
              <a:spcAft>
                <a:spcPts val="0"/>
              </a:spcAft>
              <a:buClr>
                <a:srgbClr val="226E52"/>
              </a:buClr>
              <a:buSzPts val="2800"/>
              <a:buFont typeface="Times New Roman"/>
              <a:buChar char="–"/>
            </a:pPr>
            <a:r>
              <a:rPr lang="en-US" sz="2800" b="1" i="0" u="none" strike="noStrike" cap="none">
                <a:solidFill>
                  <a:srgbClr val="006600"/>
                </a:solidFill>
                <a:latin typeface="Times New Roman"/>
                <a:ea typeface="Times New Roman"/>
                <a:cs typeface="Times New Roman"/>
                <a:sym typeface="Times New Roman"/>
              </a:rPr>
              <a:t>Adenine (A)</a:t>
            </a:r>
            <a:endParaRPr sz="2800" b="0" i="0" u="none" strike="noStrike" cap="none">
              <a:solidFill>
                <a:srgbClr val="000000"/>
              </a:solidFill>
              <a:latin typeface="Arial"/>
              <a:ea typeface="Arial"/>
              <a:cs typeface="Arial"/>
              <a:sym typeface="Arial"/>
            </a:endParaRPr>
          </a:p>
          <a:p>
            <a:pPr marL="457200" marR="0" lvl="1" indent="-177800" algn="l" rtl="0">
              <a:lnSpc>
                <a:spcPct val="100000"/>
              </a:lnSpc>
              <a:spcBef>
                <a:spcPts val="2270"/>
              </a:spcBef>
              <a:spcAft>
                <a:spcPts val="0"/>
              </a:spcAft>
              <a:buClr>
                <a:srgbClr val="226E52"/>
              </a:buClr>
              <a:buSzPts val="2800"/>
              <a:buFont typeface="Times New Roman"/>
              <a:buChar char="–"/>
            </a:pPr>
            <a:r>
              <a:rPr lang="en-US" sz="2800" b="1" i="0" u="none" strike="noStrike" cap="none">
                <a:solidFill>
                  <a:srgbClr val="724C26"/>
                </a:solidFill>
                <a:latin typeface="Times New Roman"/>
                <a:ea typeface="Times New Roman"/>
                <a:cs typeface="Times New Roman"/>
                <a:sym typeface="Times New Roman"/>
              </a:rPr>
              <a:t>Guanine (G)</a:t>
            </a:r>
            <a:endParaRPr sz="2800" b="0" i="0" u="none" strike="noStrike" cap="none">
              <a:solidFill>
                <a:srgbClr val="000000"/>
              </a:solidFill>
              <a:latin typeface="Arial"/>
              <a:ea typeface="Arial"/>
              <a:cs typeface="Arial"/>
              <a:sym typeface="Arial"/>
            </a:endParaRPr>
          </a:p>
          <a:p>
            <a:pPr marL="457200" marR="0" lvl="1" indent="-177800" algn="l" rtl="0">
              <a:lnSpc>
                <a:spcPct val="100000"/>
              </a:lnSpc>
              <a:spcBef>
                <a:spcPts val="2270"/>
              </a:spcBef>
              <a:spcAft>
                <a:spcPts val="0"/>
              </a:spcAft>
              <a:buClr>
                <a:srgbClr val="226E52"/>
              </a:buClr>
              <a:buSzPts val="2800"/>
              <a:buFont typeface="Times New Roman"/>
              <a:buChar char="–"/>
            </a:pPr>
            <a:r>
              <a:rPr lang="en-US" sz="2800" b="1" i="0" u="none" strike="noStrike" cap="none">
                <a:solidFill>
                  <a:srgbClr val="660066"/>
                </a:solidFill>
                <a:latin typeface="Times New Roman"/>
                <a:ea typeface="Times New Roman"/>
                <a:cs typeface="Times New Roman"/>
                <a:sym typeface="Times New Roman"/>
              </a:rPr>
              <a:t>Thymine (T)</a:t>
            </a:r>
            <a:endParaRPr sz="2800" b="0" i="0" u="none" strike="noStrike" cap="none">
              <a:solidFill>
                <a:srgbClr val="000000"/>
              </a:solidFill>
              <a:latin typeface="Arial"/>
              <a:ea typeface="Arial"/>
              <a:cs typeface="Arial"/>
              <a:sym typeface="Arial"/>
            </a:endParaRPr>
          </a:p>
          <a:p>
            <a:pPr marL="457200" marR="0" lvl="1" indent="-177800" algn="l" rtl="0">
              <a:lnSpc>
                <a:spcPct val="100000"/>
              </a:lnSpc>
              <a:spcBef>
                <a:spcPts val="2270"/>
              </a:spcBef>
              <a:spcAft>
                <a:spcPts val="0"/>
              </a:spcAft>
              <a:buClr>
                <a:srgbClr val="226E52"/>
              </a:buClr>
              <a:buSzPts val="2800"/>
              <a:buFont typeface="Times New Roman"/>
              <a:buChar char="–"/>
            </a:pPr>
            <a:r>
              <a:rPr lang="en-US" sz="2800" b="1" i="0" u="none" strike="noStrike" cap="none">
                <a:solidFill>
                  <a:srgbClr val="FF3300"/>
                </a:solidFill>
                <a:latin typeface="Times New Roman"/>
                <a:ea typeface="Times New Roman"/>
                <a:cs typeface="Times New Roman"/>
                <a:sym typeface="Times New Roman"/>
              </a:rPr>
              <a:t>Cytosine (C)</a:t>
            </a:r>
            <a:endParaRPr sz="2800" b="0" i="0" u="none" strike="noStrike" cap="none">
              <a:solidFill>
                <a:srgbClr val="000000"/>
              </a:solidFill>
              <a:latin typeface="Arial"/>
              <a:ea typeface="Arial"/>
              <a:cs typeface="Arial"/>
              <a:sym typeface="Arial"/>
            </a:endParaRPr>
          </a:p>
        </p:txBody>
      </p:sp>
    </p:spTree>
  </p:cSld>
  <p:clrMapOvr>
    <a:masterClrMapping/>
  </p:clrMapOvr>
  <p:transition spd="med">
    <p:fade thruBlk="1"/>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43"/>
          <p:cNvSpPr txBox="1"/>
          <p:nvPr/>
        </p:nvSpPr>
        <p:spPr>
          <a:xfrm>
            <a:off x="457200" y="274320"/>
            <a:ext cx="8229600" cy="563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RNA – Ribonucleic Acid</a:t>
            </a:r>
            <a:endParaRPr sz="3200" b="0" strike="noStrike">
              <a:solidFill>
                <a:srgbClr val="000000"/>
              </a:solidFill>
              <a:latin typeface="Arial"/>
              <a:ea typeface="Arial"/>
              <a:cs typeface="Arial"/>
              <a:sym typeface="Arial"/>
            </a:endParaRPr>
          </a:p>
        </p:txBody>
      </p:sp>
      <p:sp>
        <p:nvSpPr>
          <p:cNvPr id="522" name="Google Shape;522;p43"/>
          <p:cNvSpPr txBox="1"/>
          <p:nvPr/>
        </p:nvSpPr>
        <p:spPr>
          <a:xfrm>
            <a:off x="457200" y="1066680"/>
            <a:ext cx="3276720" cy="4525920"/>
          </a:xfrm>
          <a:prstGeom prst="rect">
            <a:avLst/>
          </a:prstGeom>
          <a:noFill/>
          <a:ln>
            <a:noFill/>
          </a:ln>
        </p:spPr>
        <p:txBody>
          <a:bodyPr spcFirstLastPara="1" wrap="square" lIns="91425" tIns="45700" rIns="91425" bIns="45700" anchor="t" anchorCtr="0">
            <a:normAutofit/>
          </a:bodyPr>
          <a:lstStyle/>
          <a:p>
            <a:pPr marL="0" marR="0" lvl="0" indent="-203200" algn="l" rtl="0">
              <a:lnSpc>
                <a:spcPct val="100000"/>
              </a:lnSpc>
              <a:spcBef>
                <a:spcPts val="0"/>
              </a:spcBef>
              <a:spcAft>
                <a:spcPts val="0"/>
              </a:spcAft>
              <a:buClr>
                <a:srgbClr val="660066"/>
              </a:buClr>
              <a:buSzPts val="3200"/>
              <a:buFont typeface="Times New Roman"/>
              <a:buChar char="•"/>
            </a:pPr>
            <a:r>
              <a:rPr lang="en-US" sz="3200" b="1" strike="noStrike">
                <a:solidFill>
                  <a:srgbClr val="660066"/>
                </a:solidFill>
                <a:latin typeface="Times New Roman"/>
                <a:ea typeface="Times New Roman"/>
                <a:cs typeface="Times New Roman"/>
                <a:sym typeface="Times New Roman"/>
              </a:rPr>
              <a:t>Ribose sugar has an extra –OH or hydroxyl group</a:t>
            </a:r>
            <a:endParaRPr sz="3200" b="0" strike="noStrike">
              <a:solidFill>
                <a:srgbClr val="000000"/>
              </a:solidFill>
              <a:latin typeface="Arial"/>
              <a:ea typeface="Arial"/>
              <a:cs typeface="Arial"/>
              <a:sym typeface="Arial"/>
            </a:endParaRPr>
          </a:p>
          <a:p>
            <a:pPr marL="0" marR="0" lvl="0" indent="0" algn="l" rtl="0">
              <a:lnSpc>
                <a:spcPct val="100000"/>
              </a:lnSpc>
              <a:spcBef>
                <a:spcPts val="799"/>
              </a:spcBef>
              <a:spcAft>
                <a:spcPts val="0"/>
              </a:spcAft>
              <a:buClr>
                <a:srgbClr val="006600"/>
              </a:buClr>
              <a:buSzPts val="3200"/>
              <a:buFont typeface="Times New Roman"/>
              <a:buNone/>
            </a:pPr>
            <a:endParaRPr sz="3200" b="0" strike="noStrike">
              <a:solidFill>
                <a:srgbClr val="000000"/>
              </a:solidFill>
              <a:latin typeface="Arial"/>
              <a:ea typeface="Arial"/>
              <a:cs typeface="Arial"/>
              <a:sym typeface="Arial"/>
            </a:endParaRPr>
          </a:p>
          <a:p>
            <a:pPr marL="0" marR="0" lvl="0" indent="-177800" algn="l" rtl="0">
              <a:lnSpc>
                <a:spcPct val="100000"/>
              </a:lnSpc>
              <a:spcBef>
                <a:spcPts val="697"/>
              </a:spcBef>
              <a:spcAft>
                <a:spcPts val="0"/>
              </a:spcAft>
              <a:buClr>
                <a:srgbClr val="006600"/>
              </a:buClr>
              <a:buSzPts val="2800"/>
              <a:buFont typeface="Times New Roman"/>
              <a:buChar char="•"/>
            </a:pPr>
            <a:r>
              <a:rPr lang="en-US" sz="2800" b="1" strike="noStrike">
                <a:solidFill>
                  <a:srgbClr val="006600"/>
                </a:solidFill>
                <a:latin typeface="Times New Roman"/>
                <a:ea typeface="Times New Roman"/>
                <a:cs typeface="Times New Roman"/>
                <a:sym typeface="Times New Roman"/>
              </a:rPr>
              <a:t>It has the base uracil (U) instead of thymine (T)</a:t>
            </a:r>
            <a:endParaRPr sz="2800" b="0" strike="noStrike">
              <a:solidFill>
                <a:srgbClr val="000000"/>
              </a:solidFill>
              <a:latin typeface="Arial"/>
              <a:ea typeface="Arial"/>
              <a:cs typeface="Arial"/>
              <a:sym typeface="Arial"/>
            </a:endParaRPr>
          </a:p>
          <a:p>
            <a:pPr marL="0" marR="0" lvl="0" indent="0" algn="l" rtl="0">
              <a:lnSpc>
                <a:spcPct val="100000"/>
              </a:lnSpc>
              <a:spcBef>
                <a:spcPts val="697"/>
              </a:spcBef>
              <a:spcAft>
                <a:spcPts val="0"/>
              </a:spcAft>
              <a:buClr>
                <a:srgbClr val="006600"/>
              </a:buClr>
              <a:buSzPts val="2800"/>
              <a:buFont typeface="Times New Roman"/>
              <a:buNone/>
            </a:pPr>
            <a:endParaRPr sz="2800" b="0" strike="noStrike">
              <a:solidFill>
                <a:srgbClr val="000000"/>
              </a:solidFill>
              <a:latin typeface="Arial"/>
              <a:ea typeface="Arial"/>
              <a:cs typeface="Arial"/>
              <a:sym typeface="Arial"/>
            </a:endParaRPr>
          </a:p>
        </p:txBody>
      </p:sp>
      <p:sp>
        <p:nvSpPr>
          <p:cNvPr id="523" name="Google Shape;523;p43"/>
          <p:cNvSpPr/>
          <p:nvPr/>
        </p:nvSpPr>
        <p:spPr>
          <a:xfrm>
            <a:off x="6633360" y="990720"/>
            <a:ext cx="1890720" cy="531720"/>
          </a:xfrm>
          <a:prstGeom prst="rect">
            <a:avLst/>
          </a:prstGeom>
          <a:noFill/>
          <a:ln>
            <a:noFill/>
          </a:ln>
        </p:spPr>
        <p:txBody>
          <a:bodyPr spcFirstLastPara="1" wrap="square" lIns="90000" tIns="46800" rIns="90000" bIns="46800" anchor="t" anchorCtr="0">
            <a:spAutoFit/>
          </a:bodyPr>
          <a:lstStyle/>
          <a:p>
            <a:pPr marL="0" marR="0" lvl="0" indent="0" algn="ctr" rtl="0">
              <a:lnSpc>
                <a:spcPct val="90000"/>
              </a:lnSpc>
              <a:spcBef>
                <a:spcPts val="0"/>
              </a:spcBef>
              <a:spcAft>
                <a:spcPts val="0"/>
              </a:spcAft>
              <a:buNone/>
            </a:pPr>
            <a:r>
              <a:rPr lang="en-US" sz="1600" b="1" strike="noStrike">
                <a:solidFill>
                  <a:srgbClr val="000000"/>
                </a:solidFill>
                <a:latin typeface="Arial"/>
                <a:ea typeface="Arial"/>
                <a:cs typeface="Arial"/>
                <a:sym typeface="Arial"/>
              </a:rPr>
              <a:t>Nitrogenous base</a:t>
            </a:r>
            <a:endParaRPr sz="1600" b="0" strike="noStrike">
              <a:solidFill>
                <a:srgbClr val="000000"/>
              </a:solidFill>
              <a:latin typeface="Arial"/>
              <a:ea typeface="Arial"/>
              <a:cs typeface="Arial"/>
              <a:sym typeface="Arial"/>
            </a:endParaRPr>
          </a:p>
          <a:p>
            <a:pPr marL="0" marR="0" lvl="0" indent="0" algn="ctr" rtl="0">
              <a:lnSpc>
                <a:spcPct val="90000"/>
              </a:lnSpc>
              <a:spcBef>
                <a:spcPts val="0"/>
              </a:spcBef>
              <a:spcAft>
                <a:spcPts val="0"/>
              </a:spcAft>
              <a:buNone/>
            </a:pPr>
            <a:r>
              <a:rPr lang="en-US" sz="1600" b="1" strike="noStrike">
                <a:solidFill>
                  <a:srgbClr val="000000"/>
                </a:solidFill>
                <a:latin typeface="Arial"/>
                <a:ea typeface="Arial"/>
                <a:cs typeface="Arial"/>
                <a:sym typeface="Arial"/>
              </a:rPr>
              <a:t>(A,G,C, or U)</a:t>
            </a:r>
            <a:endParaRPr sz="1600" b="0" strike="noStrike">
              <a:solidFill>
                <a:srgbClr val="000000"/>
              </a:solidFill>
              <a:latin typeface="Arial"/>
              <a:ea typeface="Arial"/>
              <a:cs typeface="Arial"/>
              <a:sym typeface="Arial"/>
            </a:endParaRPr>
          </a:p>
        </p:txBody>
      </p:sp>
      <p:sp>
        <p:nvSpPr>
          <p:cNvPr id="524" name="Google Shape;524;p43"/>
          <p:cNvSpPr/>
          <p:nvPr/>
        </p:nvSpPr>
        <p:spPr>
          <a:xfrm>
            <a:off x="5643000" y="5791320"/>
            <a:ext cx="1553760" cy="312840"/>
          </a:xfrm>
          <a:prstGeom prst="rect">
            <a:avLst/>
          </a:prstGeom>
          <a:noFill/>
          <a:ln>
            <a:noFill/>
          </a:ln>
        </p:spPr>
        <p:txBody>
          <a:bodyPr spcFirstLastPara="1" wrap="square" lIns="90000" tIns="46800" rIns="90000" bIns="46800" anchor="t" anchorCtr="0">
            <a:spAutoFit/>
          </a:bodyPr>
          <a:lstStyle/>
          <a:p>
            <a:pPr marL="0" marR="0" lvl="0" indent="0" algn="ctr" rtl="0">
              <a:lnSpc>
                <a:spcPct val="90000"/>
              </a:lnSpc>
              <a:spcBef>
                <a:spcPts val="0"/>
              </a:spcBef>
              <a:spcAft>
                <a:spcPts val="0"/>
              </a:spcAft>
              <a:buNone/>
            </a:pPr>
            <a:r>
              <a:rPr lang="en-US" sz="1600" b="1" strike="noStrike">
                <a:solidFill>
                  <a:srgbClr val="000000"/>
                </a:solidFill>
                <a:latin typeface="Arial"/>
                <a:ea typeface="Arial"/>
                <a:cs typeface="Arial"/>
                <a:sym typeface="Arial"/>
              </a:rPr>
              <a:t>Sugar (ribose)</a:t>
            </a:r>
            <a:endParaRPr sz="1600" b="0" strike="noStrike">
              <a:solidFill>
                <a:srgbClr val="000000"/>
              </a:solidFill>
              <a:latin typeface="Arial"/>
              <a:ea typeface="Arial"/>
              <a:cs typeface="Arial"/>
              <a:sym typeface="Arial"/>
            </a:endParaRPr>
          </a:p>
        </p:txBody>
      </p:sp>
      <p:pic>
        <p:nvPicPr>
          <p:cNvPr id="525" name="Google Shape;525;p43"/>
          <p:cNvPicPr preferRelativeResize="0"/>
          <p:nvPr/>
        </p:nvPicPr>
        <p:blipFill rotWithShape="1">
          <a:blip r:embed="rId3">
            <a:alphaModFix/>
          </a:blip>
          <a:srcRect l="755" t="14178" r="11808" b="4231"/>
          <a:stretch/>
        </p:blipFill>
        <p:spPr>
          <a:xfrm>
            <a:off x="4081320" y="1878120"/>
            <a:ext cx="4378320" cy="3806640"/>
          </a:xfrm>
          <a:prstGeom prst="rect">
            <a:avLst/>
          </a:prstGeom>
          <a:noFill/>
          <a:ln>
            <a:noFill/>
          </a:ln>
        </p:spPr>
      </p:pic>
      <p:sp>
        <p:nvSpPr>
          <p:cNvPr id="526" name="Google Shape;526;p43"/>
          <p:cNvSpPr/>
          <p:nvPr/>
        </p:nvSpPr>
        <p:spPr>
          <a:xfrm>
            <a:off x="4038480" y="3886200"/>
            <a:ext cx="1524240" cy="5317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ctr" rtl="0">
              <a:lnSpc>
                <a:spcPct val="90000"/>
              </a:lnSpc>
              <a:spcBef>
                <a:spcPts val="0"/>
              </a:spcBef>
              <a:spcAft>
                <a:spcPts val="0"/>
              </a:spcAft>
              <a:buNone/>
            </a:pPr>
            <a:r>
              <a:rPr lang="en-US" sz="1600" b="1" strike="noStrike">
                <a:solidFill>
                  <a:srgbClr val="000000"/>
                </a:solidFill>
                <a:latin typeface="Arial"/>
                <a:ea typeface="Arial"/>
                <a:cs typeface="Arial"/>
                <a:sym typeface="Arial"/>
              </a:rPr>
              <a:t>Phosphate</a:t>
            </a:r>
            <a:endParaRPr sz="1600" b="0" strike="noStrike">
              <a:solidFill>
                <a:srgbClr val="000000"/>
              </a:solidFill>
              <a:latin typeface="Arial"/>
              <a:ea typeface="Arial"/>
              <a:cs typeface="Arial"/>
              <a:sym typeface="Arial"/>
            </a:endParaRPr>
          </a:p>
          <a:p>
            <a:pPr marL="0" marR="0" lvl="0" indent="0" algn="ctr" rtl="0">
              <a:lnSpc>
                <a:spcPct val="90000"/>
              </a:lnSpc>
              <a:spcBef>
                <a:spcPts val="0"/>
              </a:spcBef>
              <a:spcAft>
                <a:spcPts val="0"/>
              </a:spcAft>
              <a:buNone/>
            </a:pPr>
            <a:r>
              <a:rPr lang="en-US" sz="1600" b="1" strike="noStrike">
                <a:solidFill>
                  <a:srgbClr val="000000"/>
                </a:solidFill>
                <a:latin typeface="Arial"/>
                <a:ea typeface="Arial"/>
                <a:cs typeface="Arial"/>
                <a:sym typeface="Arial"/>
              </a:rPr>
              <a:t>group</a:t>
            </a:r>
            <a:endParaRPr sz="1600" b="0" strike="noStrike">
              <a:solidFill>
                <a:srgbClr val="000000"/>
              </a:solidFill>
              <a:latin typeface="Arial"/>
              <a:ea typeface="Arial"/>
              <a:cs typeface="Arial"/>
              <a:sym typeface="Arial"/>
            </a:endParaRPr>
          </a:p>
        </p:txBody>
      </p:sp>
      <p:sp>
        <p:nvSpPr>
          <p:cNvPr id="527" name="Google Shape;527;p43"/>
          <p:cNvSpPr/>
          <p:nvPr/>
        </p:nvSpPr>
        <p:spPr>
          <a:xfrm>
            <a:off x="7696080" y="3657600"/>
            <a:ext cx="990720" cy="36828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90000" tIns="46800" rIns="90000" bIns="46800" anchor="t" anchorCtr="0">
            <a:spAutoFit/>
          </a:bodyPr>
          <a:lstStyle/>
          <a:p>
            <a:pPr marL="0" marR="0" lvl="0" indent="0" algn="l" rtl="0">
              <a:spcBef>
                <a:spcPts val="0"/>
              </a:spcBef>
              <a:spcAft>
                <a:spcPts val="0"/>
              </a:spcAft>
              <a:buNone/>
            </a:pPr>
            <a:r>
              <a:rPr lang="en-US" sz="1800" b="1" strike="noStrike">
                <a:solidFill>
                  <a:srgbClr val="000000"/>
                </a:solidFill>
                <a:latin typeface="Arial"/>
                <a:ea typeface="Arial"/>
                <a:cs typeface="Arial"/>
                <a:sym typeface="Arial"/>
              </a:rPr>
              <a:t>Uracil</a:t>
            </a:r>
            <a:endParaRPr sz="1800" b="0" strike="noStrike">
              <a:solidFill>
                <a:srgbClr val="000000"/>
              </a:solidFill>
              <a:latin typeface="Arial"/>
              <a:ea typeface="Arial"/>
              <a:cs typeface="Arial"/>
              <a:sym typeface="Arial"/>
            </a:endParaRPr>
          </a:p>
        </p:txBody>
      </p:sp>
    </p:spTree>
  </p:cSld>
  <p:clrMapOvr>
    <a:masterClrMapping/>
  </p:clrMapOvr>
  <p:transition spd="med">
    <p:fade thruBlk="1"/>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44"/>
          <p:cNvSpPr txBox="1"/>
          <p:nvPr/>
        </p:nvSpPr>
        <p:spPr>
          <a:xfrm>
            <a:off x="609480" y="228600"/>
            <a:ext cx="7772400" cy="380880"/>
          </a:xfrm>
          <a:prstGeom prst="rect">
            <a:avLst/>
          </a:prstGeom>
          <a:noFill/>
          <a:ln>
            <a:noFill/>
          </a:ln>
        </p:spPr>
        <p:txBody>
          <a:bodyPr spcFirstLastPara="1" wrap="square" lIns="90350" tIns="44275" rIns="90350" bIns="44275"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RNA Differs from DNA</a:t>
            </a:r>
            <a:endParaRPr sz="3200" b="0" strike="noStrike">
              <a:solidFill>
                <a:srgbClr val="000000"/>
              </a:solidFill>
              <a:latin typeface="Arial"/>
              <a:ea typeface="Arial"/>
              <a:cs typeface="Arial"/>
              <a:sym typeface="Arial"/>
            </a:endParaRPr>
          </a:p>
        </p:txBody>
      </p:sp>
      <p:sp>
        <p:nvSpPr>
          <p:cNvPr id="535" name="Google Shape;535;p44"/>
          <p:cNvSpPr txBox="1"/>
          <p:nvPr/>
        </p:nvSpPr>
        <p:spPr>
          <a:xfrm>
            <a:off x="0" y="1066680"/>
            <a:ext cx="4952880" cy="4572000"/>
          </a:xfrm>
          <a:prstGeom prst="rect">
            <a:avLst/>
          </a:prstGeom>
          <a:noFill/>
          <a:ln>
            <a:noFill/>
          </a:ln>
        </p:spPr>
        <p:txBody>
          <a:bodyPr spcFirstLastPara="1" wrap="square" lIns="90350" tIns="44275" rIns="90350" bIns="44275" anchor="t" anchorCtr="0">
            <a:normAutofit/>
          </a:bodyPr>
          <a:lstStyle/>
          <a:p>
            <a:pPr marL="342720" marR="0" lvl="0" indent="-342720" algn="l" rtl="0">
              <a:lnSpc>
                <a:spcPct val="100000"/>
              </a:lnSpc>
              <a:spcBef>
                <a:spcPts val="0"/>
              </a:spcBef>
              <a:spcAft>
                <a:spcPts val="0"/>
              </a:spcAft>
              <a:buNone/>
            </a:pPr>
            <a:r>
              <a:rPr lang="en-US" sz="2400" b="1" strike="noStrike">
                <a:solidFill>
                  <a:srgbClr val="000000"/>
                </a:solidFill>
                <a:latin typeface="Times New Roman"/>
                <a:ea typeface="Times New Roman"/>
                <a:cs typeface="Times New Roman"/>
                <a:sym typeface="Times New Roman"/>
              </a:rPr>
              <a:t>1.	</a:t>
            </a:r>
            <a:r>
              <a:rPr lang="en-US" sz="2400" b="1" strike="noStrike">
                <a:solidFill>
                  <a:srgbClr val="CC0099"/>
                </a:solidFill>
                <a:latin typeface="Times New Roman"/>
                <a:ea typeface="Times New Roman"/>
                <a:cs typeface="Times New Roman"/>
                <a:sym typeface="Times New Roman"/>
              </a:rPr>
              <a:t>RNA</a:t>
            </a:r>
            <a:r>
              <a:rPr lang="en-US" sz="2400" b="1" strike="noStrike">
                <a:solidFill>
                  <a:srgbClr val="000000"/>
                </a:solidFill>
                <a:latin typeface="Times New Roman"/>
                <a:ea typeface="Times New Roman"/>
                <a:cs typeface="Times New Roman"/>
                <a:sym typeface="Times New Roman"/>
              </a:rPr>
              <a:t> has a sugar </a:t>
            </a:r>
            <a:r>
              <a:rPr lang="en-US" sz="2400" b="1" strike="noStrike">
                <a:solidFill>
                  <a:srgbClr val="CC0099"/>
                </a:solidFill>
                <a:latin typeface="Times New Roman"/>
                <a:ea typeface="Times New Roman"/>
                <a:cs typeface="Times New Roman"/>
                <a:sym typeface="Times New Roman"/>
              </a:rPr>
              <a:t>ribose</a:t>
            </a:r>
            <a:endParaRPr sz="2400" b="0" strike="noStrike">
              <a:solidFill>
                <a:srgbClr val="000000"/>
              </a:solidFill>
              <a:latin typeface="Arial"/>
              <a:ea typeface="Arial"/>
              <a:cs typeface="Arial"/>
              <a:sym typeface="Arial"/>
            </a:endParaRPr>
          </a:p>
          <a:p>
            <a:pPr marL="342720" marR="0" lvl="0" indent="-342720" algn="l" rtl="0">
              <a:lnSpc>
                <a:spcPct val="100000"/>
              </a:lnSpc>
              <a:spcBef>
                <a:spcPts val="598"/>
              </a:spcBef>
              <a:spcAft>
                <a:spcPts val="0"/>
              </a:spcAft>
              <a:buNone/>
            </a:pPr>
            <a:r>
              <a:rPr lang="en-US" sz="2400" b="1" strike="noStrike">
                <a:solidFill>
                  <a:srgbClr val="000000"/>
                </a:solidFill>
                <a:latin typeface="Times New Roman"/>
                <a:ea typeface="Times New Roman"/>
                <a:cs typeface="Times New Roman"/>
                <a:sym typeface="Times New Roman"/>
              </a:rPr>
              <a:t>	</a:t>
            </a:r>
            <a:r>
              <a:rPr lang="en-US" sz="2400" b="1" strike="noStrike">
                <a:solidFill>
                  <a:srgbClr val="CC0099"/>
                </a:solidFill>
                <a:latin typeface="Times New Roman"/>
                <a:ea typeface="Times New Roman"/>
                <a:cs typeface="Times New Roman"/>
                <a:sym typeface="Times New Roman"/>
              </a:rPr>
              <a:t>DNA</a:t>
            </a:r>
            <a:r>
              <a:rPr lang="en-US" sz="2400" b="1" strike="noStrike">
                <a:solidFill>
                  <a:srgbClr val="000000"/>
                </a:solidFill>
                <a:latin typeface="Times New Roman"/>
                <a:ea typeface="Times New Roman"/>
                <a:cs typeface="Times New Roman"/>
                <a:sym typeface="Times New Roman"/>
              </a:rPr>
              <a:t> has a sugar </a:t>
            </a:r>
            <a:r>
              <a:rPr lang="en-US" sz="2400" b="1" strike="noStrike">
                <a:solidFill>
                  <a:srgbClr val="CC0099"/>
                </a:solidFill>
                <a:latin typeface="Times New Roman"/>
                <a:ea typeface="Times New Roman"/>
                <a:cs typeface="Times New Roman"/>
                <a:sym typeface="Times New Roman"/>
              </a:rPr>
              <a:t>deoxyribose</a:t>
            </a:r>
            <a:endParaRPr sz="2400" b="0" strike="noStrike">
              <a:solidFill>
                <a:srgbClr val="000000"/>
              </a:solidFill>
              <a:latin typeface="Arial"/>
              <a:ea typeface="Arial"/>
              <a:cs typeface="Arial"/>
              <a:sym typeface="Arial"/>
            </a:endParaRPr>
          </a:p>
          <a:p>
            <a:pPr marL="342720" marR="0" lvl="0" indent="-342720" algn="l" rtl="0">
              <a:lnSpc>
                <a:spcPct val="100000"/>
              </a:lnSpc>
              <a:spcBef>
                <a:spcPts val="598"/>
              </a:spcBef>
              <a:spcAft>
                <a:spcPts val="0"/>
              </a:spcAft>
              <a:buNone/>
            </a:pPr>
            <a:r>
              <a:rPr lang="en-US" sz="2400" b="1" strike="noStrike">
                <a:solidFill>
                  <a:srgbClr val="000000"/>
                </a:solidFill>
                <a:latin typeface="Times New Roman"/>
                <a:ea typeface="Times New Roman"/>
                <a:cs typeface="Times New Roman"/>
                <a:sym typeface="Times New Roman"/>
              </a:rPr>
              <a:t>2.	</a:t>
            </a:r>
            <a:r>
              <a:rPr lang="en-US" sz="2400" b="1" strike="noStrike">
                <a:solidFill>
                  <a:srgbClr val="CC0099"/>
                </a:solidFill>
                <a:latin typeface="Times New Roman"/>
                <a:ea typeface="Times New Roman"/>
                <a:cs typeface="Times New Roman"/>
                <a:sym typeface="Times New Roman"/>
              </a:rPr>
              <a:t>RNA</a:t>
            </a:r>
            <a:r>
              <a:rPr lang="en-US" sz="2400" b="1" strike="noStrike">
                <a:solidFill>
                  <a:srgbClr val="000000"/>
                </a:solidFill>
                <a:latin typeface="Times New Roman"/>
                <a:ea typeface="Times New Roman"/>
                <a:cs typeface="Times New Roman"/>
                <a:sym typeface="Times New Roman"/>
              </a:rPr>
              <a:t> contains the base </a:t>
            </a:r>
            <a:r>
              <a:rPr lang="en-US" sz="2400" b="1" strike="noStrike">
                <a:solidFill>
                  <a:srgbClr val="CC0099"/>
                </a:solidFill>
                <a:latin typeface="Times New Roman"/>
                <a:ea typeface="Times New Roman"/>
                <a:cs typeface="Times New Roman"/>
                <a:sym typeface="Times New Roman"/>
              </a:rPr>
              <a:t>uracil (U)</a:t>
            </a:r>
            <a:endParaRPr sz="2400" b="0" strike="noStrike">
              <a:solidFill>
                <a:srgbClr val="000000"/>
              </a:solidFill>
              <a:latin typeface="Arial"/>
              <a:ea typeface="Arial"/>
              <a:cs typeface="Arial"/>
              <a:sym typeface="Arial"/>
            </a:endParaRPr>
          </a:p>
          <a:p>
            <a:pPr marL="342720" marR="0" lvl="0" indent="-342720" algn="l" rtl="0">
              <a:lnSpc>
                <a:spcPct val="100000"/>
              </a:lnSpc>
              <a:spcBef>
                <a:spcPts val="598"/>
              </a:spcBef>
              <a:spcAft>
                <a:spcPts val="0"/>
              </a:spcAft>
              <a:buNone/>
            </a:pPr>
            <a:r>
              <a:rPr lang="en-US" sz="2400" b="1" strike="noStrike">
                <a:solidFill>
                  <a:srgbClr val="000000"/>
                </a:solidFill>
                <a:latin typeface="Times New Roman"/>
                <a:ea typeface="Times New Roman"/>
                <a:cs typeface="Times New Roman"/>
                <a:sym typeface="Times New Roman"/>
              </a:rPr>
              <a:t>	</a:t>
            </a:r>
            <a:r>
              <a:rPr lang="en-US" sz="2400" b="1" strike="noStrike">
                <a:solidFill>
                  <a:srgbClr val="CC0099"/>
                </a:solidFill>
                <a:latin typeface="Times New Roman"/>
                <a:ea typeface="Times New Roman"/>
                <a:cs typeface="Times New Roman"/>
                <a:sym typeface="Times New Roman"/>
              </a:rPr>
              <a:t>DNA</a:t>
            </a:r>
            <a:r>
              <a:rPr lang="en-US" sz="2400" b="1" strike="noStrike">
                <a:solidFill>
                  <a:srgbClr val="000000"/>
                </a:solidFill>
                <a:latin typeface="Times New Roman"/>
                <a:ea typeface="Times New Roman"/>
                <a:cs typeface="Times New Roman"/>
                <a:sym typeface="Times New Roman"/>
              </a:rPr>
              <a:t> has </a:t>
            </a:r>
            <a:r>
              <a:rPr lang="en-US" sz="2400" b="1" strike="noStrike">
                <a:solidFill>
                  <a:srgbClr val="CC0099"/>
                </a:solidFill>
                <a:latin typeface="Times New Roman"/>
                <a:ea typeface="Times New Roman"/>
                <a:cs typeface="Times New Roman"/>
                <a:sym typeface="Times New Roman"/>
              </a:rPr>
              <a:t>thymine (T)</a:t>
            </a:r>
            <a:endParaRPr sz="2400" b="0" strike="noStrike">
              <a:solidFill>
                <a:srgbClr val="000000"/>
              </a:solidFill>
              <a:latin typeface="Arial"/>
              <a:ea typeface="Arial"/>
              <a:cs typeface="Arial"/>
              <a:sym typeface="Arial"/>
            </a:endParaRPr>
          </a:p>
          <a:p>
            <a:pPr marL="342720" marR="0" lvl="0" indent="-342720" algn="l" rtl="0">
              <a:lnSpc>
                <a:spcPct val="100000"/>
              </a:lnSpc>
              <a:spcBef>
                <a:spcPts val="598"/>
              </a:spcBef>
              <a:spcAft>
                <a:spcPts val="0"/>
              </a:spcAft>
              <a:buNone/>
            </a:pPr>
            <a:r>
              <a:rPr lang="en-US" sz="2400" b="1" strike="noStrike">
                <a:solidFill>
                  <a:srgbClr val="000000"/>
                </a:solidFill>
                <a:latin typeface="Times New Roman"/>
                <a:ea typeface="Times New Roman"/>
                <a:cs typeface="Times New Roman"/>
                <a:sym typeface="Times New Roman"/>
              </a:rPr>
              <a:t>3.	</a:t>
            </a:r>
            <a:r>
              <a:rPr lang="en-US" sz="2400" b="1" strike="noStrike">
                <a:solidFill>
                  <a:srgbClr val="CC0099"/>
                </a:solidFill>
                <a:latin typeface="Times New Roman"/>
                <a:ea typeface="Times New Roman"/>
                <a:cs typeface="Times New Roman"/>
                <a:sym typeface="Times New Roman"/>
              </a:rPr>
              <a:t>RNA</a:t>
            </a:r>
            <a:r>
              <a:rPr lang="en-US" sz="2400" b="1" strike="noStrike">
                <a:solidFill>
                  <a:srgbClr val="000000"/>
                </a:solidFill>
                <a:latin typeface="Times New Roman"/>
                <a:ea typeface="Times New Roman"/>
                <a:cs typeface="Times New Roman"/>
                <a:sym typeface="Times New Roman"/>
              </a:rPr>
              <a:t> molecule is </a:t>
            </a:r>
            <a:r>
              <a:rPr lang="en-US" sz="2400" b="1" strike="noStrike">
                <a:solidFill>
                  <a:srgbClr val="CC0099"/>
                </a:solidFill>
                <a:latin typeface="Times New Roman"/>
                <a:ea typeface="Times New Roman"/>
                <a:cs typeface="Times New Roman"/>
                <a:sym typeface="Times New Roman"/>
              </a:rPr>
              <a:t>single-stranded</a:t>
            </a:r>
            <a:endParaRPr sz="2400" b="0" strike="noStrike">
              <a:solidFill>
                <a:srgbClr val="000000"/>
              </a:solidFill>
              <a:latin typeface="Arial"/>
              <a:ea typeface="Arial"/>
              <a:cs typeface="Arial"/>
              <a:sym typeface="Arial"/>
            </a:endParaRPr>
          </a:p>
          <a:p>
            <a:pPr marL="342720" marR="0" lvl="0" indent="-342720" algn="l" rtl="0">
              <a:lnSpc>
                <a:spcPct val="100000"/>
              </a:lnSpc>
              <a:spcBef>
                <a:spcPts val="598"/>
              </a:spcBef>
              <a:spcAft>
                <a:spcPts val="0"/>
              </a:spcAft>
              <a:buNone/>
            </a:pPr>
            <a:r>
              <a:rPr lang="en-US" sz="2400" b="1" strike="noStrike">
                <a:solidFill>
                  <a:srgbClr val="000000"/>
                </a:solidFill>
                <a:latin typeface="Times New Roman"/>
                <a:ea typeface="Times New Roman"/>
                <a:cs typeface="Times New Roman"/>
                <a:sym typeface="Times New Roman"/>
              </a:rPr>
              <a:t>	</a:t>
            </a:r>
            <a:r>
              <a:rPr lang="en-US" sz="2400" b="1" strike="noStrike">
                <a:solidFill>
                  <a:srgbClr val="CC0099"/>
                </a:solidFill>
                <a:latin typeface="Times New Roman"/>
                <a:ea typeface="Times New Roman"/>
                <a:cs typeface="Times New Roman"/>
                <a:sym typeface="Times New Roman"/>
              </a:rPr>
              <a:t>DNA</a:t>
            </a:r>
            <a:r>
              <a:rPr lang="en-US" sz="2400" b="1" strike="noStrike">
                <a:solidFill>
                  <a:srgbClr val="000000"/>
                </a:solidFill>
                <a:latin typeface="Times New Roman"/>
                <a:ea typeface="Times New Roman"/>
                <a:cs typeface="Times New Roman"/>
                <a:sym typeface="Times New Roman"/>
              </a:rPr>
              <a:t> is </a:t>
            </a:r>
            <a:r>
              <a:rPr lang="en-US" sz="2400" b="1" strike="noStrike">
                <a:solidFill>
                  <a:srgbClr val="CC0099"/>
                </a:solidFill>
                <a:latin typeface="Times New Roman"/>
                <a:ea typeface="Times New Roman"/>
                <a:cs typeface="Times New Roman"/>
                <a:sym typeface="Times New Roman"/>
              </a:rPr>
              <a:t>double-stranded</a:t>
            </a:r>
            <a:endParaRPr sz="2400" b="0" strike="noStrike">
              <a:solidFill>
                <a:srgbClr val="000000"/>
              </a:solidFill>
              <a:latin typeface="Arial"/>
              <a:ea typeface="Arial"/>
              <a:cs typeface="Arial"/>
              <a:sym typeface="Arial"/>
            </a:endParaRPr>
          </a:p>
        </p:txBody>
      </p:sp>
      <p:pic>
        <p:nvPicPr>
          <p:cNvPr id="536" name="Google Shape;536;p44" descr="Nucacids08"/>
          <p:cNvPicPr preferRelativeResize="0"/>
          <p:nvPr/>
        </p:nvPicPr>
        <p:blipFill rotWithShape="1">
          <a:blip r:embed="rId3">
            <a:alphaModFix/>
          </a:blip>
          <a:srcRect t="2087" b="41673"/>
          <a:stretch/>
        </p:blipFill>
        <p:spPr>
          <a:xfrm>
            <a:off x="0" y="3962520"/>
            <a:ext cx="4390920" cy="2057400"/>
          </a:xfrm>
          <a:prstGeom prst="rect">
            <a:avLst/>
          </a:prstGeom>
          <a:noFill/>
          <a:ln>
            <a:noFill/>
          </a:ln>
        </p:spPr>
      </p:pic>
      <p:pic>
        <p:nvPicPr>
          <p:cNvPr id="537" name="Google Shape;537;p44" descr="25_05"/>
          <p:cNvPicPr preferRelativeResize="0"/>
          <p:nvPr/>
        </p:nvPicPr>
        <p:blipFill rotWithShape="1">
          <a:blip r:embed="rId4">
            <a:alphaModFix/>
          </a:blip>
          <a:srcRect l="9372" t="2841" r="9136"/>
          <a:stretch/>
        </p:blipFill>
        <p:spPr>
          <a:xfrm>
            <a:off x="5181480" y="1295280"/>
            <a:ext cx="3962520" cy="510552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45"/>
          <p:cNvSpPr/>
          <p:nvPr/>
        </p:nvSpPr>
        <p:spPr>
          <a:xfrm>
            <a:off x="228600" y="360360"/>
            <a:ext cx="8686800" cy="52056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None/>
            </a:pPr>
            <a:r>
              <a:rPr lang="en-US" sz="2800" b="0" strike="noStrike">
                <a:solidFill>
                  <a:srgbClr val="000000"/>
                </a:solidFill>
                <a:latin typeface="Times New Roman"/>
                <a:ea typeface="Times New Roman"/>
                <a:cs typeface="Times New Roman"/>
                <a:sym typeface="Times New Roman"/>
              </a:rPr>
              <a:t>. </a:t>
            </a:r>
            <a:endParaRPr sz="2800" b="0" strike="noStrike">
              <a:solidFill>
                <a:srgbClr val="000000"/>
              </a:solidFill>
              <a:latin typeface="Arial"/>
              <a:ea typeface="Arial"/>
              <a:cs typeface="Arial"/>
              <a:sym typeface="Arial"/>
            </a:endParaRPr>
          </a:p>
        </p:txBody>
      </p:sp>
      <p:sp>
        <p:nvSpPr>
          <p:cNvPr id="545" name="Google Shape;545;p45"/>
          <p:cNvSpPr txBox="1"/>
          <p:nvPr/>
        </p:nvSpPr>
        <p:spPr>
          <a:xfrm>
            <a:off x="457200" y="27432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Three Types of RNA</a:t>
            </a:r>
            <a:endParaRPr sz="3200" b="0" strike="noStrike">
              <a:solidFill>
                <a:srgbClr val="000000"/>
              </a:solidFill>
              <a:latin typeface="Arial"/>
              <a:ea typeface="Arial"/>
              <a:cs typeface="Arial"/>
              <a:sym typeface="Arial"/>
            </a:endParaRPr>
          </a:p>
        </p:txBody>
      </p:sp>
      <p:sp>
        <p:nvSpPr>
          <p:cNvPr id="546" name="Google Shape;546;p45"/>
          <p:cNvSpPr txBox="1"/>
          <p:nvPr/>
        </p:nvSpPr>
        <p:spPr>
          <a:xfrm>
            <a:off x="380520" y="1066680"/>
            <a:ext cx="8077320" cy="5029200"/>
          </a:xfrm>
          <a:prstGeom prst="rect">
            <a:avLst/>
          </a:prstGeom>
          <a:noFill/>
          <a:ln>
            <a:noFill/>
          </a:ln>
        </p:spPr>
        <p:txBody>
          <a:bodyPr spcFirstLastPara="1" wrap="square" lIns="91425" tIns="45700" rIns="91425" bIns="45700" anchor="t" anchorCtr="0">
            <a:normAutofit/>
          </a:bodyPr>
          <a:lstStyle/>
          <a:p>
            <a:pPr marL="342720" marR="0" lvl="0" indent="-342720" algn="l" rtl="0">
              <a:lnSpc>
                <a:spcPct val="80000"/>
              </a:lnSpc>
              <a:spcBef>
                <a:spcPts val="0"/>
              </a:spcBef>
              <a:spcAft>
                <a:spcPts val="0"/>
              </a:spcAft>
              <a:buClr>
                <a:srgbClr val="CC0099"/>
              </a:buClr>
              <a:buSzPts val="2800"/>
              <a:buFont typeface="Times New Roman"/>
              <a:buChar char="•"/>
            </a:pPr>
            <a:r>
              <a:rPr lang="en-US" sz="2800" b="1" strike="noStrike">
                <a:solidFill>
                  <a:srgbClr val="CC0099"/>
                </a:solidFill>
                <a:latin typeface="Times New Roman"/>
                <a:ea typeface="Times New Roman"/>
                <a:cs typeface="Times New Roman"/>
                <a:sym typeface="Times New Roman"/>
              </a:rPr>
              <a:t>Messenger RNA (mRNA)</a:t>
            </a:r>
            <a:r>
              <a:rPr lang="en-US" sz="2800" b="1" strike="noStrike">
                <a:solidFill>
                  <a:srgbClr val="000000"/>
                </a:solidFill>
                <a:latin typeface="Times New Roman"/>
                <a:ea typeface="Times New Roman"/>
                <a:cs typeface="Times New Roman"/>
                <a:sym typeface="Times New Roman"/>
              </a:rPr>
              <a:t> carries genetic information to the ribosomes</a:t>
            </a:r>
            <a:endParaRPr sz="2800" b="0" strike="noStrike">
              <a:solidFill>
                <a:srgbClr val="000000"/>
              </a:solidFill>
              <a:latin typeface="Arial"/>
              <a:ea typeface="Arial"/>
              <a:cs typeface="Arial"/>
              <a:sym typeface="Arial"/>
            </a:endParaRPr>
          </a:p>
          <a:p>
            <a:pPr marL="342720" marR="0" lvl="0" indent="-342720" algn="l" rtl="0">
              <a:lnSpc>
                <a:spcPct val="80000"/>
              </a:lnSpc>
              <a:spcBef>
                <a:spcPts val="697"/>
              </a:spcBef>
              <a:spcAft>
                <a:spcPts val="0"/>
              </a:spcAft>
              <a:buNone/>
            </a:pPr>
            <a:r>
              <a:rPr lang="en-US" sz="2800" b="1" strike="noStrike">
                <a:solidFill>
                  <a:srgbClr val="000000"/>
                </a:solidFill>
                <a:latin typeface="Times New Roman"/>
                <a:ea typeface="Times New Roman"/>
                <a:cs typeface="Times New Roman"/>
                <a:sym typeface="Times New Roman"/>
              </a:rPr>
              <a:t>	</a:t>
            </a:r>
            <a:r>
              <a:rPr lang="en-US" sz="2800" b="1" strike="noStrike">
                <a:solidFill>
                  <a:srgbClr val="FF0000"/>
                </a:solidFill>
                <a:latin typeface="Times New Roman"/>
                <a:ea typeface="Times New Roman"/>
                <a:cs typeface="Times New Roman"/>
                <a:sym typeface="Times New Roman"/>
              </a:rPr>
              <a:t>(</a:t>
            </a:r>
            <a:r>
              <a:rPr lang="en-US" sz="2800" b="0" strike="noStrike">
                <a:solidFill>
                  <a:srgbClr val="FF0000"/>
                </a:solidFill>
                <a:latin typeface="Times New Roman"/>
                <a:ea typeface="Times New Roman"/>
                <a:cs typeface="Times New Roman"/>
                <a:sym typeface="Times New Roman"/>
              </a:rPr>
              <a:t>blueprint for the construction of a protein)</a:t>
            </a:r>
            <a:endParaRPr sz="2800" b="0" strike="noStrike">
              <a:solidFill>
                <a:srgbClr val="000000"/>
              </a:solidFill>
              <a:latin typeface="Arial"/>
              <a:ea typeface="Arial"/>
              <a:cs typeface="Arial"/>
              <a:sym typeface="Arial"/>
            </a:endParaRPr>
          </a:p>
          <a:p>
            <a:pPr marL="342720" marR="0" lvl="0" indent="-342720" algn="l" rtl="0">
              <a:lnSpc>
                <a:spcPct val="80000"/>
              </a:lnSpc>
              <a:spcBef>
                <a:spcPts val="697"/>
              </a:spcBef>
              <a:spcAft>
                <a:spcPts val="0"/>
              </a:spcAft>
              <a:buNone/>
            </a:pPr>
            <a:endParaRPr sz="2800" b="0" strike="noStrike">
              <a:solidFill>
                <a:srgbClr val="000000"/>
              </a:solidFill>
              <a:latin typeface="Arial"/>
              <a:ea typeface="Arial"/>
              <a:cs typeface="Arial"/>
              <a:sym typeface="Arial"/>
            </a:endParaRPr>
          </a:p>
          <a:p>
            <a:pPr marL="342720" marR="0" lvl="0" indent="-342720" algn="l" rtl="0">
              <a:lnSpc>
                <a:spcPct val="80000"/>
              </a:lnSpc>
              <a:spcBef>
                <a:spcPts val="697"/>
              </a:spcBef>
              <a:spcAft>
                <a:spcPts val="0"/>
              </a:spcAft>
              <a:buClr>
                <a:srgbClr val="CC0099"/>
              </a:buClr>
              <a:buSzPts val="2800"/>
              <a:buFont typeface="Times New Roman"/>
              <a:buChar char="•"/>
            </a:pPr>
            <a:r>
              <a:rPr lang="en-US" sz="2800" b="1" strike="noStrike">
                <a:solidFill>
                  <a:srgbClr val="CC0099"/>
                </a:solidFill>
                <a:latin typeface="Times New Roman"/>
                <a:ea typeface="Times New Roman"/>
                <a:cs typeface="Times New Roman"/>
                <a:sym typeface="Times New Roman"/>
              </a:rPr>
              <a:t>Ribosomal RNA (rRNA)</a:t>
            </a:r>
            <a:r>
              <a:rPr lang="en-US" sz="2800" b="1" strike="noStrike">
                <a:solidFill>
                  <a:srgbClr val="000000"/>
                </a:solidFill>
                <a:latin typeface="Times New Roman"/>
                <a:ea typeface="Times New Roman"/>
                <a:cs typeface="Times New Roman"/>
                <a:sym typeface="Times New Roman"/>
              </a:rPr>
              <a:t>, along with protein, makes up the </a:t>
            </a:r>
            <a:r>
              <a:rPr lang="en-US" sz="2800" b="1" strike="noStrike">
                <a:solidFill>
                  <a:srgbClr val="CC0099"/>
                </a:solidFill>
                <a:latin typeface="Times New Roman"/>
                <a:ea typeface="Times New Roman"/>
                <a:cs typeface="Times New Roman"/>
                <a:sym typeface="Times New Roman"/>
              </a:rPr>
              <a:t>ribosomes</a:t>
            </a:r>
            <a:endParaRPr sz="2800" b="0" strike="noStrike">
              <a:solidFill>
                <a:srgbClr val="000000"/>
              </a:solidFill>
              <a:latin typeface="Arial"/>
              <a:ea typeface="Arial"/>
              <a:cs typeface="Arial"/>
              <a:sym typeface="Arial"/>
            </a:endParaRPr>
          </a:p>
          <a:p>
            <a:pPr marL="342720" marR="0" lvl="0" indent="-342720" algn="l" rtl="0">
              <a:lnSpc>
                <a:spcPct val="80000"/>
              </a:lnSpc>
              <a:spcBef>
                <a:spcPts val="697"/>
              </a:spcBef>
              <a:spcAft>
                <a:spcPts val="0"/>
              </a:spcAft>
              <a:buNone/>
            </a:pPr>
            <a:r>
              <a:rPr lang="en-US" sz="2800" b="1" strike="noStrike">
                <a:solidFill>
                  <a:srgbClr val="CC0099"/>
                </a:solidFill>
                <a:latin typeface="Times New Roman"/>
                <a:ea typeface="Times New Roman"/>
                <a:cs typeface="Times New Roman"/>
                <a:sym typeface="Times New Roman"/>
              </a:rPr>
              <a:t>	</a:t>
            </a:r>
            <a:r>
              <a:rPr lang="en-US" sz="2800" b="1" strike="noStrike">
                <a:solidFill>
                  <a:srgbClr val="FF0000"/>
                </a:solidFill>
                <a:latin typeface="Times New Roman"/>
                <a:ea typeface="Times New Roman"/>
                <a:cs typeface="Times New Roman"/>
                <a:sym typeface="Times New Roman"/>
              </a:rPr>
              <a:t>(</a:t>
            </a:r>
            <a:r>
              <a:rPr lang="en-US" sz="2800" b="0" strike="noStrike">
                <a:solidFill>
                  <a:srgbClr val="FF0000"/>
                </a:solidFill>
                <a:latin typeface="Times New Roman"/>
                <a:ea typeface="Times New Roman"/>
                <a:cs typeface="Times New Roman"/>
                <a:sym typeface="Times New Roman"/>
              </a:rPr>
              <a:t>construction site where the protein is made)</a:t>
            </a:r>
            <a:endParaRPr sz="2800" b="0" strike="noStrike">
              <a:solidFill>
                <a:srgbClr val="000000"/>
              </a:solidFill>
              <a:latin typeface="Arial"/>
              <a:ea typeface="Arial"/>
              <a:cs typeface="Arial"/>
              <a:sym typeface="Arial"/>
            </a:endParaRPr>
          </a:p>
          <a:p>
            <a:pPr marL="342720" marR="0" lvl="0" indent="-342720" algn="l" rtl="0">
              <a:lnSpc>
                <a:spcPct val="80000"/>
              </a:lnSpc>
              <a:spcBef>
                <a:spcPts val="697"/>
              </a:spcBef>
              <a:spcAft>
                <a:spcPts val="0"/>
              </a:spcAft>
              <a:buNone/>
            </a:pPr>
            <a:endParaRPr sz="2800" b="0" strike="noStrike">
              <a:solidFill>
                <a:srgbClr val="000000"/>
              </a:solidFill>
              <a:latin typeface="Arial"/>
              <a:ea typeface="Arial"/>
              <a:cs typeface="Arial"/>
              <a:sym typeface="Arial"/>
            </a:endParaRPr>
          </a:p>
          <a:p>
            <a:pPr marL="342720" marR="0" lvl="0" indent="-342720" algn="l" rtl="0">
              <a:lnSpc>
                <a:spcPct val="80000"/>
              </a:lnSpc>
              <a:spcBef>
                <a:spcPts val="697"/>
              </a:spcBef>
              <a:spcAft>
                <a:spcPts val="0"/>
              </a:spcAft>
              <a:buClr>
                <a:srgbClr val="CC0099"/>
              </a:buClr>
              <a:buSzPts val="2800"/>
              <a:buFont typeface="Times New Roman"/>
              <a:buChar char="•"/>
            </a:pPr>
            <a:r>
              <a:rPr lang="en-US" sz="2800" b="1" strike="noStrike">
                <a:solidFill>
                  <a:srgbClr val="CC0099"/>
                </a:solidFill>
                <a:latin typeface="Times New Roman"/>
                <a:ea typeface="Times New Roman"/>
                <a:cs typeface="Times New Roman"/>
                <a:sym typeface="Times New Roman"/>
              </a:rPr>
              <a:t>Transfer RNA (tRNA)</a:t>
            </a:r>
            <a:r>
              <a:rPr lang="en-US" sz="2800" b="1" strike="noStrike">
                <a:solidFill>
                  <a:srgbClr val="000000"/>
                </a:solidFill>
                <a:latin typeface="Times New Roman"/>
                <a:ea typeface="Times New Roman"/>
                <a:cs typeface="Times New Roman"/>
                <a:sym typeface="Times New Roman"/>
              </a:rPr>
              <a:t> transfers amino acids to the ribosomes where proteins are synthesized</a:t>
            </a:r>
            <a:endParaRPr sz="2800" b="0" strike="noStrike">
              <a:solidFill>
                <a:srgbClr val="000000"/>
              </a:solidFill>
              <a:latin typeface="Arial"/>
              <a:ea typeface="Arial"/>
              <a:cs typeface="Arial"/>
              <a:sym typeface="Arial"/>
            </a:endParaRPr>
          </a:p>
          <a:p>
            <a:pPr marL="342720" marR="0" lvl="0" indent="-342720" algn="l" rtl="0">
              <a:lnSpc>
                <a:spcPct val="80000"/>
              </a:lnSpc>
              <a:spcBef>
                <a:spcPts val="697"/>
              </a:spcBef>
              <a:spcAft>
                <a:spcPts val="0"/>
              </a:spcAft>
              <a:buNone/>
            </a:pPr>
            <a:r>
              <a:rPr lang="en-US" sz="2800" b="1" strike="noStrike">
                <a:solidFill>
                  <a:srgbClr val="000000"/>
                </a:solidFill>
                <a:latin typeface="Times New Roman"/>
                <a:ea typeface="Times New Roman"/>
                <a:cs typeface="Times New Roman"/>
                <a:sym typeface="Times New Roman"/>
              </a:rPr>
              <a:t>	</a:t>
            </a:r>
            <a:r>
              <a:rPr lang="en-US" sz="2800" b="1" strike="noStrike">
                <a:solidFill>
                  <a:srgbClr val="FF0000"/>
                </a:solidFill>
                <a:latin typeface="Times New Roman"/>
                <a:ea typeface="Times New Roman"/>
                <a:cs typeface="Times New Roman"/>
                <a:sym typeface="Times New Roman"/>
              </a:rPr>
              <a:t>(</a:t>
            </a:r>
            <a:r>
              <a:rPr lang="en-US" sz="2800" b="0" strike="noStrike">
                <a:solidFill>
                  <a:srgbClr val="FF0000"/>
                </a:solidFill>
                <a:latin typeface="Times New Roman"/>
                <a:ea typeface="Times New Roman"/>
                <a:cs typeface="Times New Roman"/>
                <a:sym typeface="Times New Roman"/>
              </a:rPr>
              <a:t>truck delivering the proper amino acid to the site at the right time)</a:t>
            </a:r>
            <a:endParaRPr sz="2800" b="0" strike="noStrike">
              <a:solidFill>
                <a:srgbClr val="000000"/>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46"/>
          <p:cNvSpPr txBox="1"/>
          <p:nvPr/>
        </p:nvSpPr>
        <p:spPr>
          <a:xfrm>
            <a:off x="457200" y="0"/>
            <a:ext cx="8229600" cy="334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Macromolecules</a:t>
            </a:r>
            <a:endParaRPr sz="3200" b="0" strike="noStrike">
              <a:solidFill>
                <a:srgbClr val="000000"/>
              </a:solidFill>
              <a:latin typeface="Arial"/>
              <a:ea typeface="Arial"/>
              <a:cs typeface="Arial"/>
              <a:sym typeface="Arial"/>
            </a:endParaRPr>
          </a:p>
        </p:txBody>
      </p:sp>
      <p:pic>
        <p:nvPicPr>
          <p:cNvPr id="554" name="Google Shape;554;p46"/>
          <p:cNvPicPr preferRelativeResize="0"/>
          <p:nvPr/>
        </p:nvPicPr>
        <p:blipFill rotWithShape="1">
          <a:blip r:embed="rId3">
            <a:alphaModFix/>
          </a:blip>
          <a:srcRect/>
          <a:stretch/>
        </p:blipFill>
        <p:spPr>
          <a:xfrm>
            <a:off x="450720" y="511200"/>
            <a:ext cx="8242560" cy="61848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47"/>
          <p:cNvSpPr txBox="1"/>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marR="0" lvl="0" indent="0" algn="ctr" rtl="0">
              <a:spcBef>
                <a:spcPts val="0"/>
              </a:spcBef>
              <a:spcAft>
                <a:spcPts val="0"/>
              </a:spcAft>
              <a:buNone/>
            </a:pPr>
            <a:endParaRPr sz="3200" b="0" strike="noStrike">
              <a:solidFill>
                <a:srgbClr val="000000"/>
              </a:solidFill>
              <a:latin typeface="Arial"/>
              <a:ea typeface="Arial"/>
              <a:cs typeface="Arial"/>
              <a:sym typeface="Arial"/>
            </a:endParaRPr>
          </a:p>
        </p:txBody>
      </p:sp>
      <p:sp>
        <p:nvSpPr>
          <p:cNvPr id="560" name="Google Shape;560;p47"/>
          <p:cNvSpPr txBox="1"/>
          <p:nvPr/>
        </p:nvSpPr>
        <p:spPr>
          <a:xfrm>
            <a:off x="457200" y="1599840"/>
            <a:ext cx="8229600" cy="4343400"/>
          </a:xfrm>
          <a:prstGeom prst="rect">
            <a:avLst/>
          </a:prstGeom>
          <a:noFill/>
          <a:ln>
            <a:noFill/>
          </a:ln>
        </p:spPr>
        <p:txBody>
          <a:bodyPr spcFirstLastPara="1" wrap="square" lIns="91425" tIns="45700" rIns="91425" bIns="45700" anchor="t" anchorCtr="0">
            <a:normAutofit/>
          </a:bodyPr>
          <a:lstStyle/>
          <a:p>
            <a:pPr marL="879120" marR="0" lvl="0" indent="-342719" algn="l" rtl="0">
              <a:spcBef>
                <a:spcPts val="0"/>
              </a:spcBef>
              <a:spcAft>
                <a:spcPts val="0"/>
              </a:spcAft>
              <a:buClr>
                <a:srgbClr val="000000"/>
              </a:buClr>
              <a:buSzPts val="3200"/>
              <a:buFont typeface="Noto Sans Symbols"/>
              <a:buChar char="❖"/>
            </a:pPr>
            <a:r>
              <a:rPr lang="en-US" sz="3200" b="0" strike="noStrike">
                <a:solidFill>
                  <a:srgbClr val="000000"/>
                </a:solidFill>
                <a:latin typeface="Arial"/>
                <a:ea typeface="Arial"/>
                <a:cs typeface="Arial"/>
                <a:sym typeface="Arial"/>
              </a:rPr>
              <a:t>The human genome project</a:t>
            </a:r>
            <a:endParaRPr sz="3200" b="0" strike="noStrike">
              <a:solidFill>
                <a:srgbClr val="000000"/>
              </a:solidFill>
              <a:latin typeface="Arial"/>
              <a:ea typeface="Arial"/>
              <a:cs typeface="Arial"/>
              <a:sym typeface="Arial"/>
            </a:endParaRPr>
          </a:p>
          <a:p>
            <a:pPr marL="879120" marR="0" lvl="0" indent="-342719" algn="l" rtl="0">
              <a:spcBef>
                <a:spcPts val="799"/>
              </a:spcBef>
              <a:spcAft>
                <a:spcPts val="0"/>
              </a:spcAft>
              <a:buClr>
                <a:srgbClr val="000000"/>
              </a:buClr>
              <a:buSzPts val="3200"/>
              <a:buFont typeface="Noto Sans Symbols"/>
              <a:buChar char="❖"/>
            </a:pPr>
            <a:r>
              <a:rPr lang="en-US" sz="3200" b="0" strike="noStrike">
                <a:solidFill>
                  <a:srgbClr val="000000"/>
                </a:solidFill>
                <a:latin typeface="Arial"/>
                <a:ea typeface="Arial"/>
                <a:cs typeface="Arial"/>
                <a:sym typeface="Arial"/>
              </a:rPr>
              <a:t> Genomics </a:t>
            </a:r>
            <a:endParaRPr sz="3200" b="0" strike="noStrike">
              <a:solidFill>
                <a:srgbClr val="000000"/>
              </a:solidFill>
              <a:latin typeface="Arial"/>
              <a:ea typeface="Arial"/>
              <a:cs typeface="Arial"/>
              <a:sym typeface="Arial"/>
            </a:endParaRPr>
          </a:p>
          <a:p>
            <a:pPr marL="879120" marR="0" lvl="0" indent="-342719" algn="l" rtl="0">
              <a:spcBef>
                <a:spcPts val="799"/>
              </a:spcBef>
              <a:spcAft>
                <a:spcPts val="0"/>
              </a:spcAft>
              <a:buClr>
                <a:srgbClr val="000000"/>
              </a:buClr>
              <a:buSzPts val="3200"/>
              <a:buFont typeface="Noto Sans Symbols"/>
              <a:buChar char="❖"/>
            </a:pPr>
            <a:r>
              <a:rPr lang="en-US" sz="3200" b="0" strike="noStrike">
                <a:solidFill>
                  <a:srgbClr val="000000"/>
                </a:solidFill>
                <a:latin typeface="Arial"/>
                <a:ea typeface="Arial"/>
                <a:cs typeface="Arial"/>
                <a:sym typeface="Arial"/>
              </a:rPr>
              <a:t>Sequence databases </a:t>
            </a:r>
            <a:endParaRPr sz="3200" b="0" strike="noStrike">
              <a:solidFill>
                <a:srgbClr val="000000"/>
              </a:solidFill>
              <a:latin typeface="Arial"/>
              <a:ea typeface="Arial"/>
              <a:cs typeface="Arial"/>
              <a:sym typeface="Arial"/>
            </a:endParaRPr>
          </a:p>
          <a:p>
            <a:pPr marL="879120" marR="0" lvl="0" indent="-342719" algn="l" rtl="0">
              <a:spcBef>
                <a:spcPts val="799"/>
              </a:spcBef>
              <a:spcAft>
                <a:spcPts val="0"/>
              </a:spcAft>
              <a:buClr>
                <a:srgbClr val="000000"/>
              </a:buClr>
              <a:buSzPts val="3200"/>
              <a:buFont typeface="Noto Sans Symbols"/>
              <a:buChar char="❖"/>
            </a:pPr>
            <a:r>
              <a:rPr lang="en-US" sz="3200" b="0" strike="noStrike">
                <a:solidFill>
                  <a:srgbClr val="000000"/>
                </a:solidFill>
                <a:latin typeface="Arial"/>
                <a:ea typeface="Arial"/>
                <a:cs typeface="Arial"/>
                <a:sym typeface="Arial"/>
              </a:rPr>
              <a:t>BLAST tool</a:t>
            </a:r>
            <a:endParaRPr sz="3200" b="0" strike="noStrike">
              <a:solidFill>
                <a:srgbClr val="000000"/>
              </a:solidFill>
              <a:latin typeface="Arial"/>
              <a:ea typeface="Arial"/>
              <a:cs typeface="Arial"/>
              <a:sym typeface="Arial"/>
            </a:endParaRPr>
          </a:p>
          <a:p>
            <a:pPr marL="879120" marR="0" lvl="0" indent="-139519" algn="l" rtl="0">
              <a:spcBef>
                <a:spcPts val="799"/>
              </a:spcBef>
              <a:spcAft>
                <a:spcPts val="0"/>
              </a:spcAft>
              <a:buClr>
                <a:srgbClr val="000000"/>
              </a:buClr>
              <a:buSzPts val="3200"/>
              <a:buFont typeface="Arial"/>
              <a:buNone/>
            </a:pPr>
            <a:endParaRPr sz="3200" b="0" strike="noStrike">
              <a:solidFill>
                <a:srgbClr val="000000"/>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48"/>
          <p:cNvSpPr txBox="1"/>
          <p:nvPr/>
        </p:nvSpPr>
        <p:spPr>
          <a:xfrm>
            <a:off x="457200" y="-36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strike="noStrike">
                <a:solidFill>
                  <a:srgbClr val="000000"/>
                </a:solidFill>
                <a:latin typeface="Arial"/>
                <a:ea typeface="Arial"/>
                <a:cs typeface="Arial"/>
                <a:sym typeface="Arial"/>
              </a:rPr>
              <a:t>HUMAN GENOME PROJECT [HGP]</a:t>
            </a:r>
            <a:endParaRPr/>
          </a:p>
        </p:txBody>
      </p:sp>
      <p:sp>
        <p:nvSpPr>
          <p:cNvPr id="566" name="Google Shape;566;p48"/>
          <p:cNvSpPr txBox="1"/>
          <p:nvPr/>
        </p:nvSpPr>
        <p:spPr>
          <a:xfrm>
            <a:off x="609120" y="990360"/>
            <a:ext cx="8001000" cy="5715000"/>
          </a:xfrm>
          <a:prstGeom prst="rect">
            <a:avLst/>
          </a:prstGeom>
          <a:noFill/>
          <a:ln>
            <a:noFill/>
          </a:ln>
        </p:spPr>
        <p:txBody>
          <a:bodyPr spcFirstLastPara="1" wrap="square" lIns="91425" tIns="45700" rIns="91425" bIns="45700" anchor="t" anchorCtr="0">
            <a:normAutofit/>
          </a:bodyPr>
          <a:lstStyle/>
          <a:p>
            <a:pPr marL="342720" marR="0" lvl="0" indent="-342720" algn="just" rtl="0">
              <a:spcBef>
                <a:spcPts val="0"/>
              </a:spcBef>
              <a:spcAft>
                <a:spcPts val="0"/>
              </a:spcAft>
              <a:buClr>
                <a:srgbClr val="000000"/>
              </a:buClr>
              <a:buSzPts val="2400"/>
              <a:buFont typeface="Arial"/>
              <a:buChar char="•"/>
            </a:pPr>
            <a:r>
              <a:rPr lang="en-US" sz="2400" b="1" strike="noStrike">
                <a:solidFill>
                  <a:srgbClr val="000000"/>
                </a:solidFill>
                <a:latin typeface="Arial"/>
                <a:ea typeface="Arial"/>
                <a:cs typeface="Arial"/>
                <a:sym typeface="Arial"/>
              </a:rPr>
              <a:t>HGP aim:</a:t>
            </a:r>
            <a:r>
              <a:rPr lang="en-US" sz="2400" b="0" strike="noStrike">
                <a:solidFill>
                  <a:srgbClr val="000000"/>
                </a:solidFill>
                <a:latin typeface="Arial"/>
                <a:ea typeface="Arial"/>
                <a:cs typeface="Arial"/>
                <a:sym typeface="Arial"/>
              </a:rPr>
              <a:t> sequence the entire human genome and provide the data free to the world.</a:t>
            </a:r>
            <a:endParaRPr sz="2400" b="0" strike="noStrike">
              <a:solidFill>
                <a:srgbClr val="000000"/>
              </a:solidFill>
              <a:latin typeface="Arial"/>
              <a:ea typeface="Arial"/>
              <a:cs typeface="Arial"/>
              <a:sym typeface="Arial"/>
            </a:endParaRPr>
          </a:p>
          <a:p>
            <a:pPr marL="342720" marR="0" lvl="0" indent="-342720" algn="l" rtl="0">
              <a:spcBef>
                <a:spcPts val="598"/>
              </a:spcBef>
              <a:spcAft>
                <a:spcPts val="0"/>
              </a:spcAft>
              <a:buNone/>
            </a:pPr>
            <a:endParaRPr sz="2400" b="0" strike="noStrike">
              <a:solidFill>
                <a:srgbClr val="000000"/>
              </a:solidFill>
              <a:latin typeface="Arial"/>
              <a:ea typeface="Arial"/>
              <a:cs typeface="Arial"/>
              <a:sym typeface="Arial"/>
            </a:endParaRPr>
          </a:p>
        </p:txBody>
      </p:sp>
      <p:pic>
        <p:nvPicPr>
          <p:cNvPr id="567" name="Google Shape;567;p48" descr="See the source image"/>
          <p:cNvPicPr preferRelativeResize="0"/>
          <p:nvPr/>
        </p:nvPicPr>
        <p:blipFill rotWithShape="1">
          <a:blip r:embed="rId3">
            <a:alphaModFix/>
          </a:blip>
          <a:srcRect/>
          <a:stretch/>
        </p:blipFill>
        <p:spPr>
          <a:xfrm>
            <a:off x="1447920" y="2209680"/>
            <a:ext cx="6172200" cy="43038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49"/>
          <p:cNvSpPr/>
          <p:nvPr/>
        </p:nvSpPr>
        <p:spPr>
          <a:xfrm>
            <a:off x="0" y="0"/>
            <a:ext cx="304920" cy="30492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9"/>
          <p:cNvSpPr/>
          <p:nvPr/>
        </p:nvSpPr>
        <p:spPr>
          <a:xfrm>
            <a:off x="155520" y="-144360"/>
            <a:ext cx="304920" cy="30456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9"/>
          <p:cNvSpPr/>
          <p:nvPr/>
        </p:nvSpPr>
        <p:spPr>
          <a:xfrm>
            <a:off x="152280" y="152280"/>
            <a:ext cx="304920" cy="30492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9"/>
          <p:cNvSpPr/>
          <p:nvPr/>
        </p:nvSpPr>
        <p:spPr>
          <a:xfrm>
            <a:off x="307800" y="7920"/>
            <a:ext cx="304920" cy="30492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9"/>
          <p:cNvSpPr txBox="1"/>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marR="0" lvl="0" indent="0" algn="ctr" rtl="0">
              <a:spcBef>
                <a:spcPts val="0"/>
              </a:spcBef>
              <a:spcAft>
                <a:spcPts val="0"/>
              </a:spcAft>
              <a:buNone/>
            </a:pPr>
            <a:endParaRPr sz="3200" b="0" strike="noStrike">
              <a:solidFill>
                <a:srgbClr val="000000"/>
              </a:solidFill>
              <a:latin typeface="Arial"/>
              <a:ea typeface="Arial"/>
              <a:cs typeface="Arial"/>
              <a:sym typeface="Arial"/>
            </a:endParaRPr>
          </a:p>
        </p:txBody>
      </p:sp>
      <p:sp>
        <p:nvSpPr>
          <p:cNvPr id="577" name="Google Shape;577;p49"/>
          <p:cNvSpPr txBox="1"/>
          <p:nvPr/>
        </p:nvSpPr>
        <p:spPr>
          <a:xfrm>
            <a:off x="438120" y="304560"/>
            <a:ext cx="8229600" cy="6629400"/>
          </a:xfrm>
          <a:prstGeom prst="rect">
            <a:avLst/>
          </a:prstGeom>
          <a:noFill/>
          <a:ln>
            <a:noFill/>
          </a:ln>
        </p:spPr>
        <p:txBody>
          <a:bodyPr spcFirstLastPara="1" wrap="square" lIns="91425" tIns="45700" rIns="91425" bIns="45700" anchor="t" anchorCtr="0">
            <a:normAutofit/>
          </a:bodyPr>
          <a:lstStyle/>
          <a:p>
            <a:pPr marL="342720" marR="0" lvl="0" indent="-342720" algn="just" rtl="0">
              <a:spcBef>
                <a:spcPts val="0"/>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Global collaboration which was the largest biological research project ever undertaken, involving thousands of staff in institutes across the globe.</a:t>
            </a:r>
            <a:endParaRPr sz="3200" b="0" strike="noStrike">
              <a:solidFill>
                <a:srgbClr val="000000"/>
              </a:solidFill>
              <a:latin typeface="Arial"/>
              <a:ea typeface="Arial"/>
              <a:cs typeface="Arial"/>
              <a:sym typeface="Arial"/>
            </a:endParaRPr>
          </a:p>
          <a:p>
            <a:pPr marL="342720" marR="0" lvl="0" indent="-342720" algn="just" rtl="0">
              <a:spcBef>
                <a:spcPts val="799"/>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13 years of work before a rough draft of the human genome was published in 2003</a:t>
            </a:r>
            <a:endParaRPr/>
          </a:p>
          <a:p>
            <a:pPr marL="342720" marR="0" lvl="0" indent="-342720" algn="just" rtl="0">
              <a:spcBef>
                <a:spcPts val="799"/>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It provided information of 3 trillion base pairs- and sequences of  30,000 genes.</a:t>
            </a:r>
            <a:endParaRPr/>
          </a:p>
          <a:p>
            <a:pPr marL="342720" marR="0" lvl="0" indent="-342720" algn="just" rtl="0">
              <a:spcBef>
                <a:spcPts val="799"/>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the data is provided as free and open access to everyone in the scientific community and the public domain through freely available, online public databases. </a:t>
            </a:r>
            <a:endParaRPr sz="3200" b="0" strike="noStrike">
              <a:solidFill>
                <a:srgbClr val="000000"/>
              </a:solidFill>
              <a:latin typeface="Arial"/>
              <a:ea typeface="Arial"/>
              <a:cs typeface="Arial"/>
              <a:sym typeface="Arial"/>
            </a:endParaRPr>
          </a:p>
          <a:p>
            <a:pPr marL="342720" marR="0" lvl="0" indent="-139520" algn="l" rtl="0">
              <a:spcBef>
                <a:spcPts val="799"/>
              </a:spcBef>
              <a:spcAft>
                <a:spcPts val="0"/>
              </a:spcAft>
              <a:buClr>
                <a:srgbClr val="000000"/>
              </a:buClr>
              <a:buSzPts val="3200"/>
              <a:buFont typeface="Arial"/>
              <a:buNone/>
            </a:pPr>
            <a:endParaRPr sz="3200" b="0"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p:nvPr/>
        </p:nvSpPr>
        <p:spPr>
          <a:xfrm>
            <a:off x="457200" y="0"/>
            <a:ext cx="4038480" cy="6858000"/>
          </a:xfrm>
          <a:prstGeom prst="rect">
            <a:avLst/>
          </a:prstGeom>
          <a:noFill/>
          <a:ln>
            <a:noFill/>
          </a:ln>
        </p:spPr>
        <p:txBody>
          <a:bodyPr spcFirstLastPara="1" wrap="square" lIns="91425" tIns="45700" rIns="91425" bIns="45700" anchor="t" anchorCtr="0">
            <a:normAutofit/>
          </a:bodyPr>
          <a:lstStyle/>
          <a:p>
            <a:pPr marL="342720" marR="0" lvl="0" indent="-342720" algn="l" rtl="0">
              <a:lnSpc>
                <a:spcPct val="90000"/>
              </a:lnSpc>
              <a:spcBef>
                <a:spcPts val="0"/>
              </a:spcBef>
              <a:spcAft>
                <a:spcPts val="0"/>
              </a:spcAft>
              <a:buClr>
                <a:srgbClr val="000000"/>
              </a:buClr>
              <a:buSzPts val="2000"/>
              <a:buFont typeface="Times New Roman"/>
              <a:buChar char="•"/>
            </a:pPr>
            <a:r>
              <a:rPr lang="en-US" sz="2000" b="0" i="0" u="none" strike="noStrike" cap="none">
                <a:solidFill>
                  <a:srgbClr val="000000"/>
                </a:solidFill>
                <a:latin typeface="Times New Roman"/>
                <a:ea typeface="Times New Roman"/>
                <a:cs typeface="Times New Roman"/>
                <a:sym typeface="Times New Roman"/>
              </a:rPr>
              <a:t>A second way in which atoms may join with one another to bring about a filling of their outermost shells is by sharing a pair of electrons.</a:t>
            </a:r>
            <a:r>
              <a:rPr lang="en-US" sz="1800" b="0" i="0" u="none" strike="noStrike" cap="none">
                <a:solidFill>
                  <a:srgbClr val="000000"/>
                </a:solidFill>
                <a:latin typeface="Times New Roman"/>
                <a:ea typeface="Times New Roman"/>
                <a:cs typeface="Times New Roman"/>
                <a:sym typeface="Times New Roman"/>
              </a:rPr>
              <a:t> </a:t>
            </a:r>
            <a:endParaRPr sz="1800" b="0" i="0" u="none" strike="noStrike" cap="none">
              <a:solidFill>
                <a:srgbClr val="000000"/>
              </a:solidFill>
              <a:latin typeface="Arial"/>
              <a:ea typeface="Arial"/>
              <a:cs typeface="Arial"/>
              <a:sym typeface="Arial"/>
            </a:endParaRPr>
          </a:p>
          <a:p>
            <a:pPr marL="742680" marR="0" lvl="1" indent="-285480" algn="l" rtl="0">
              <a:lnSpc>
                <a:spcPct val="90000"/>
              </a:lnSpc>
              <a:spcBef>
                <a:spcPts val="448"/>
              </a:spcBef>
              <a:spcAft>
                <a:spcPts val="0"/>
              </a:spcAft>
              <a:buClr>
                <a:srgbClr val="000000"/>
              </a:buClr>
              <a:buSzPts val="1800"/>
              <a:buFont typeface="Times New Roman"/>
              <a:buChar char="–"/>
            </a:pPr>
            <a:r>
              <a:rPr lang="en-US" sz="1800" b="0" i="0" u="none" strike="noStrike" cap="none">
                <a:solidFill>
                  <a:srgbClr val="000000"/>
                </a:solidFill>
                <a:latin typeface="Times New Roman"/>
                <a:ea typeface="Times New Roman"/>
                <a:cs typeface="Times New Roman"/>
                <a:sym typeface="Times New Roman"/>
              </a:rPr>
              <a:t>The two bonding atoms provide one electron each in creating the shared pair. This pair of electrons forms a </a:t>
            </a:r>
            <a:r>
              <a:rPr lang="en-US" sz="1800" b="0" i="0" u="none" strike="noStrike" cap="none">
                <a:solidFill>
                  <a:srgbClr val="FF0000"/>
                </a:solidFill>
                <a:latin typeface="Times New Roman"/>
                <a:ea typeface="Times New Roman"/>
                <a:cs typeface="Times New Roman"/>
                <a:sym typeface="Times New Roman"/>
              </a:rPr>
              <a:t>covalent bond</a:t>
            </a:r>
            <a:r>
              <a:rPr lang="en-US" sz="1800" b="0" i="0" u="none" strike="noStrike" cap="none">
                <a:solidFill>
                  <a:srgbClr val="000000"/>
                </a:solidFill>
                <a:latin typeface="Times New Roman"/>
                <a:ea typeface="Times New Roman"/>
                <a:cs typeface="Times New Roman"/>
                <a:sym typeface="Times New Roman"/>
              </a:rPr>
              <a:t> that holds the two atoms together. It is represented by a solid line in the formula of a compound.</a:t>
            </a:r>
            <a:endParaRPr sz="1800" b="0" i="0" u="none" strike="noStrike" cap="none">
              <a:solidFill>
                <a:srgbClr val="000000"/>
              </a:solidFill>
              <a:latin typeface="Arial"/>
              <a:ea typeface="Arial"/>
              <a:cs typeface="Arial"/>
              <a:sym typeface="Arial"/>
            </a:endParaRPr>
          </a:p>
          <a:p>
            <a:pPr marL="742680" marR="0" lvl="1" indent="-285480" algn="l" rtl="0">
              <a:lnSpc>
                <a:spcPct val="90000"/>
              </a:lnSpc>
              <a:spcBef>
                <a:spcPts val="448"/>
              </a:spcBef>
              <a:spcAft>
                <a:spcPts val="0"/>
              </a:spcAft>
              <a:buNone/>
            </a:pPr>
            <a:endParaRPr sz="1800" b="0" i="0" u="none" strike="noStrike" cap="none">
              <a:solidFill>
                <a:srgbClr val="000000"/>
              </a:solidFill>
              <a:latin typeface="Arial"/>
              <a:ea typeface="Arial"/>
              <a:cs typeface="Arial"/>
              <a:sym typeface="Arial"/>
            </a:endParaRPr>
          </a:p>
          <a:p>
            <a:pPr marL="342720" marR="0" lvl="0" indent="-342720" algn="l" rtl="0">
              <a:lnSpc>
                <a:spcPct val="90000"/>
              </a:lnSpc>
              <a:spcBef>
                <a:spcPts val="499"/>
              </a:spcBef>
              <a:spcAft>
                <a:spcPts val="0"/>
              </a:spcAft>
              <a:buClr>
                <a:srgbClr val="000000"/>
              </a:buClr>
              <a:buSzPts val="2000"/>
              <a:buFont typeface="Times New Roman"/>
              <a:buChar char="•"/>
            </a:pPr>
            <a:r>
              <a:rPr lang="en-US" sz="2000" b="0" i="0" u="none" strike="noStrike" cap="none">
                <a:solidFill>
                  <a:srgbClr val="000000"/>
                </a:solidFill>
                <a:latin typeface="Times New Roman"/>
                <a:ea typeface="Times New Roman"/>
                <a:cs typeface="Times New Roman"/>
                <a:sym typeface="Times New Roman"/>
              </a:rPr>
              <a:t>In many molecules, covalent bonding may occur not just singly (sharing a single pair of electrons), but may involve the formation of double or triple bonds in which two and even three pairs of electrons are shared. </a:t>
            </a:r>
            <a:endParaRPr sz="2000" b="0" i="0" u="none" strike="noStrike" cap="none">
              <a:solidFill>
                <a:srgbClr val="000000"/>
              </a:solidFill>
              <a:latin typeface="Arial"/>
              <a:ea typeface="Arial"/>
              <a:cs typeface="Arial"/>
              <a:sym typeface="Arial"/>
            </a:endParaRPr>
          </a:p>
          <a:p>
            <a:pPr marL="742680" marR="0" lvl="1" indent="-285480" algn="l" rtl="0">
              <a:lnSpc>
                <a:spcPct val="90000"/>
              </a:lnSpc>
              <a:spcBef>
                <a:spcPts val="448"/>
              </a:spcBef>
              <a:spcAft>
                <a:spcPts val="0"/>
              </a:spcAft>
              <a:buClr>
                <a:srgbClr val="000000"/>
              </a:buClr>
              <a:buSzPts val="1800"/>
              <a:buFont typeface="Times New Roman"/>
              <a:buChar char="–"/>
            </a:pPr>
            <a:r>
              <a:rPr lang="en-US" sz="1800" b="0" i="0" u="none" strike="noStrike" cap="none">
                <a:solidFill>
                  <a:srgbClr val="000000"/>
                </a:solidFill>
                <a:latin typeface="Times New Roman"/>
                <a:ea typeface="Times New Roman"/>
                <a:cs typeface="Times New Roman"/>
                <a:sym typeface="Times New Roman"/>
              </a:rPr>
              <a:t>These double and triple bonds tend to fix the position of the participating atoms in a rigid manner.</a:t>
            </a:r>
            <a:endParaRPr sz="1800" b="0" i="0" u="none" strike="noStrike" cap="none">
              <a:solidFill>
                <a:srgbClr val="000000"/>
              </a:solidFill>
              <a:latin typeface="Arial"/>
              <a:ea typeface="Arial"/>
              <a:cs typeface="Arial"/>
              <a:sym typeface="Arial"/>
            </a:endParaRPr>
          </a:p>
        </p:txBody>
      </p:sp>
      <p:pic>
        <p:nvPicPr>
          <p:cNvPr id="100" name="Google Shape;100;p5"/>
          <p:cNvPicPr preferRelativeResize="0"/>
          <p:nvPr/>
        </p:nvPicPr>
        <p:blipFill rotWithShape="1">
          <a:blip r:embed="rId3">
            <a:alphaModFix/>
          </a:blip>
          <a:srcRect l="3504" r="7020"/>
          <a:stretch/>
        </p:blipFill>
        <p:spPr>
          <a:xfrm>
            <a:off x="4343400" y="533520"/>
            <a:ext cx="4800600" cy="1371600"/>
          </a:xfrm>
          <a:prstGeom prst="rect">
            <a:avLst/>
          </a:prstGeom>
          <a:noFill/>
          <a:ln>
            <a:noFill/>
          </a:ln>
        </p:spPr>
      </p:pic>
      <p:pic>
        <p:nvPicPr>
          <p:cNvPr id="101" name="Google Shape;101;p5"/>
          <p:cNvPicPr preferRelativeResize="0"/>
          <p:nvPr/>
        </p:nvPicPr>
        <p:blipFill rotWithShape="1">
          <a:blip r:embed="rId4">
            <a:alphaModFix/>
          </a:blip>
          <a:srcRect b="12655"/>
          <a:stretch/>
        </p:blipFill>
        <p:spPr>
          <a:xfrm>
            <a:off x="4267080" y="4419720"/>
            <a:ext cx="4876920" cy="68580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50"/>
          <p:cNvSpPr txBox="1"/>
          <p:nvPr/>
        </p:nvSpPr>
        <p:spPr>
          <a:xfrm>
            <a:off x="457200" y="7920"/>
            <a:ext cx="8153280" cy="4111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strike="noStrike">
                <a:solidFill>
                  <a:srgbClr val="000000"/>
                </a:solidFill>
                <a:latin typeface="Arial"/>
                <a:ea typeface="Arial"/>
                <a:cs typeface="Arial"/>
                <a:sym typeface="Arial"/>
              </a:rPr>
              <a:t>APPLICATIONS</a:t>
            </a:r>
            <a:endParaRPr/>
          </a:p>
        </p:txBody>
      </p:sp>
      <p:sp>
        <p:nvSpPr>
          <p:cNvPr id="583" name="Google Shape;583;p50"/>
          <p:cNvSpPr txBox="1"/>
          <p:nvPr/>
        </p:nvSpPr>
        <p:spPr>
          <a:xfrm>
            <a:off x="380880" y="533160"/>
            <a:ext cx="8382240" cy="6095880"/>
          </a:xfrm>
          <a:prstGeom prst="rect">
            <a:avLst/>
          </a:prstGeom>
          <a:noFill/>
          <a:ln>
            <a:noFill/>
          </a:ln>
        </p:spPr>
        <p:txBody>
          <a:bodyPr spcFirstLastPara="1" wrap="square" lIns="91425" tIns="45700" rIns="91425" bIns="45700" anchor="t" anchorCtr="0">
            <a:normAutofit/>
          </a:bodyPr>
          <a:lstStyle/>
          <a:p>
            <a:pPr marL="0" marR="0" lvl="0" indent="0" algn="just" rtl="0">
              <a:spcBef>
                <a:spcPts val="0"/>
              </a:spcBef>
              <a:spcAft>
                <a:spcPts val="0"/>
              </a:spcAft>
              <a:buNone/>
            </a:pPr>
            <a:r>
              <a:rPr lang="en-US" sz="1600" b="1" strike="noStrike">
                <a:solidFill>
                  <a:srgbClr val="000000"/>
                </a:solidFill>
                <a:latin typeface="Arial"/>
                <a:ea typeface="Arial"/>
                <a:cs typeface="Arial"/>
                <a:sym typeface="Arial"/>
              </a:rPr>
              <a:t>Molecular Medicine</a:t>
            </a:r>
            <a:endParaRPr sz="1600" b="0" strike="noStrike">
              <a:solidFill>
                <a:srgbClr val="000000"/>
              </a:solidFill>
              <a:latin typeface="Arial"/>
              <a:ea typeface="Arial"/>
              <a:cs typeface="Arial"/>
              <a:sym typeface="Arial"/>
            </a:endParaRPr>
          </a:p>
          <a:p>
            <a:pPr marL="0" marR="0" lvl="0" indent="-101600" algn="just" rtl="0">
              <a:spcBef>
                <a:spcPts val="400"/>
              </a:spcBef>
              <a:spcAft>
                <a:spcPts val="0"/>
              </a:spcAft>
              <a:buClr>
                <a:srgbClr val="000000"/>
              </a:buClr>
              <a:buSzPts val="1600"/>
              <a:buFont typeface="Arial"/>
              <a:buChar char="•"/>
            </a:pPr>
            <a:r>
              <a:rPr lang="en-US" sz="1600" b="0" strike="noStrike">
                <a:solidFill>
                  <a:srgbClr val="000000"/>
                </a:solidFill>
                <a:latin typeface="Arial"/>
                <a:ea typeface="Arial"/>
                <a:cs typeface="Arial"/>
                <a:sym typeface="Arial"/>
              </a:rPr>
              <a:t>Through genetic research, medicine will look more into the fundamental causes of diseases rather than concentrating on treating symptoms.</a:t>
            </a:r>
            <a:endParaRPr sz="1600" b="0" strike="noStrike">
              <a:solidFill>
                <a:srgbClr val="000000"/>
              </a:solidFill>
              <a:latin typeface="Arial"/>
              <a:ea typeface="Arial"/>
              <a:cs typeface="Arial"/>
              <a:sym typeface="Arial"/>
            </a:endParaRPr>
          </a:p>
          <a:p>
            <a:pPr marL="0" marR="0" lvl="0" indent="-101600" algn="just" rtl="0">
              <a:spcBef>
                <a:spcPts val="400"/>
              </a:spcBef>
              <a:spcAft>
                <a:spcPts val="0"/>
              </a:spcAft>
              <a:buClr>
                <a:srgbClr val="000000"/>
              </a:buClr>
              <a:buSzPts val="1600"/>
              <a:buFont typeface="Arial"/>
              <a:buChar char="•"/>
            </a:pPr>
            <a:r>
              <a:rPr lang="en-US" sz="1600" b="0" strike="noStrike">
                <a:solidFill>
                  <a:srgbClr val="000000"/>
                </a:solidFill>
                <a:latin typeface="Arial"/>
                <a:ea typeface="Arial"/>
                <a:cs typeface="Arial"/>
                <a:sym typeface="Arial"/>
              </a:rPr>
              <a:t>Genetic screening will enable rapid and specific diagnostic tests making it possible to treat countless maladies. </a:t>
            </a:r>
            <a:endParaRPr sz="1600" b="0" strike="noStrike">
              <a:solidFill>
                <a:srgbClr val="000000"/>
              </a:solidFill>
              <a:latin typeface="Arial"/>
              <a:ea typeface="Arial"/>
              <a:cs typeface="Arial"/>
              <a:sym typeface="Arial"/>
            </a:endParaRPr>
          </a:p>
          <a:p>
            <a:pPr marL="0" marR="0" lvl="0" indent="-101600" algn="just" rtl="0">
              <a:spcBef>
                <a:spcPts val="400"/>
              </a:spcBef>
              <a:spcAft>
                <a:spcPts val="0"/>
              </a:spcAft>
              <a:buClr>
                <a:srgbClr val="000000"/>
              </a:buClr>
              <a:buSzPts val="1600"/>
              <a:buFont typeface="Arial"/>
              <a:buChar char="•"/>
            </a:pPr>
            <a:r>
              <a:rPr lang="en-US" sz="1600" b="0" strike="noStrike">
                <a:solidFill>
                  <a:srgbClr val="000000"/>
                </a:solidFill>
                <a:latin typeface="Arial"/>
                <a:ea typeface="Arial"/>
                <a:cs typeface="Arial"/>
                <a:sym typeface="Arial"/>
              </a:rPr>
              <a:t>DNA-based tests clarify diagnosis quickly and enable geneticists to detect carriers within families. </a:t>
            </a:r>
            <a:endParaRPr sz="1600" b="0" strike="noStrike">
              <a:solidFill>
                <a:srgbClr val="000000"/>
              </a:solidFill>
              <a:latin typeface="Arial"/>
              <a:ea typeface="Arial"/>
              <a:cs typeface="Arial"/>
              <a:sym typeface="Arial"/>
            </a:endParaRPr>
          </a:p>
          <a:p>
            <a:pPr marL="0" marR="0" lvl="0" indent="-101600" algn="just" rtl="0">
              <a:spcBef>
                <a:spcPts val="400"/>
              </a:spcBef>
              <a:spcAft>
                <a:spcPts val="0"/>
              </a:spcAft>
              <a:buClr>
                <a:srgbClr val="000000"/>
              </a:buClr>
              <a:buSzPts val="1600"/>
              <a:buFont typeface="Arial"/>
              <a:buChar char="•"/>
            </a:pPr>
            <a:r>
              <a:rPr lang="en-US" sz="1600" b="0" strike="noStrike">
                <a:solidFill>
                  <a:srgbClr val="000000"/>
                </a:solidFill>
                <a:latin typeface="Arial"/>
                <a:ea typeface="Arial"/>
                <a:cs typeface="Arial"/>
                <a:sym typeface="Arial"/>
              </a:rPr>
              <a:t>Genomic information can indicate the future likelihood of some diseases.</a:t>
            </a:r>
            <a:endParaRPr sz="1600" b="0" strike="noStrike">
              <a:solidFill>
                <a:srgbClr val="000000"/>
              </a:solidFill>
              <a:latin typeface="Arial"/>
              <a:ea typeface="Arial"/>
              <a:cs typeface="Arial"/>
              <a:sym typeface="Arial"/>
            </a:endParaRPr>
          </a:p>
          <a:p>
            <a:pPr marL="0" marR="0" lvl="0" indent="0" algn="just" rtl="0">
              <a:spcBef>
                <a:spcPts val="400"/>
              </a:spcBef>
              <a:spcAft>
                <a:spcPts val="0"/>
              </a:spcAft>
              <a:buNone/>
            </a:pPr>
            <a:r>
              <a:rPr lang="en-US" sz="1600" b="1" strike="noStrike">
                <a:solidFill>
                  <a:srgbClr val="000000"/>
                </a:solidFill>
                <a:latin typeface="Arial"/>
                <a:ea typeface="Arial"/>
                <a:cs typeface="Arial"/>
                <a:sym typeface="Arial"/>
              </a:rPr>
              <a:t>Waste Control and Environmental Cleanup</a:t>
            </a:r>
            <a:endParaRPr sz="1600" b="0" strike="noStrike">
              <a:solidFill>
                <a:srgbClr val="000000"/>
              </a:solidFill>
              <a:latin typeface="Arial"/>
              <a:ea typeface="Arial"/>
              <a:cs typeface="Arial"/>
              <a:sym typeface="Arial"/>
            </a:endParaRPr>
          </a:p>
          <a:p>
            <a:pPr marL="0" marR="0" lvl="0" indent="-101600" algn="just" rtl="0">
              <a:spcBef>
                <a:spcPts val="400"/>
              </a:spcBef>
              <a:spcAft>
                <a:spcPts val="0"/>
              </a:spcAft>
              <a:buClr>
                <a:srgbClr val="000000"/>
              </a:buClr>
              <a:buSzPts val="1600"/>
              <a:buFont typeface="Arial"/>
              <a:buChar char="•"/>
            </a:pPr>
            <a:r>
              <a:rPr lang="en-US" sz="1600" b="0" strike="noStrike">
                <a:solidFill>
                  <a:srgbClr val="000000"/>
                </a:solidFill>
                <a:latin typeface="Arial"/>
                <a:ea typeface="Arial"/>
                <a:cs typeface="Arial"/>
                <a:sym typeface="Arial"/>
              </a:rPr>
              <a:t>microbes that live under extreme temperature and pressure conditions have been sequenced. By learning the unique protein structure of these microbes, researchers may be able to use the organisms and their enzymes for such practical purposes as waste control and environmental cleanup .</a:t>
            </a:r>
            <a:endParaRPr sz="1600" b="0" strike="noStrike">
              <a:solidFill>
                <a:srgbClr val="000000"/>
              </a:solidFill>
              <a:latin typeface="Arial"/>
              <a:ea typeface="Arial"/>
              <a:cs typeface="Arial"/>
              <a:sym typeface="Arial"/>
            </a:endParaRPr>
          </a:p>
          <a:p>
            <a:pPr marL="0" marR="0" lvl="0" indent="0" algn="just" rtl="0">
              <a:spcBef>
                <a:spcPts val="400"/>
              </a:spcBef>
              <a:spcAft>
                <a:spcPts val="0"/>
              </a:spcAft>
              <a:buNone/>
            </a:pPr>
            <a:r>
              <a:rPr lang="en-US" sz="1600" b="1" strike="noStrike">
                <a:solidFill>
                  <a:srgbClr val="000000"/>
                </a:solidFill>
                <a:latin typeface="Arial"/>
                <a:ea typeface="Arial"/>
                <a:cs typeface="Arial"/>
                <a:sym typeface="Arial"/>
              </a:rPr>
              <a:t>Energy Sources</a:t>
            </a:r>
            <a:endParaRPr sz="1600" b="0" strike="noStrike">
              <a:solidFill>
                <a:srgbClr val="000000"/>
              </a:solidFill>
              <a:latin typeface="Arial"/>
              <a:ea typeface="Arial"/>
              <a:cs typeface="Arial"/>
              <a:sym typeface="Arial"/>
            </a:endParaRPr>
          </a:p>
          <a:p>
            <a:pPr marL="0" marR="0" lvl="0" indent="-101600" algn="just" rtl="0">
              <a:spcBef>
                <a:spcPts val="400"/>
              </a:spcBef>
              <a:spcAft>
                <a:spcPts val="0"/>
              </a:spcAft>
              <a:buClr>
                <a:srgbClr val="000000"/>
              </a:buClr>
              <a:buSzPts val="1600"/>
              <a:buFont typeface="Arial"/>
              <a:buChar char="•"/>
            </a:pPr>
            <a:r>
              <a:rPr lang="en-US" sz="1600" b="0" strike="noStrike">
                <a:solidFill>
                  <a:srgbClr val="000000"/>
                </a:solidFill>
                <a:latin typeface="Arial"/>
                <a:ea typeface="Arial"/>
                <a:cs typeface="Arial"/>
                <a:sym typeface="Arial"/>
              </a:rPr>
              <a:t>Having the genomic sequence of the methane-producing microorganism  will allow researchers to explore the process of methanogenesis in more detail and could lead to cheaper production of fuel-grade methane .</a:t>
            </a:r>
            <a:endParaRPr sz="1600" b="0" strike="noStrike">
              <a:solidFill>
                <a:srgbClr val="000000"/>
              </a:solidFill>
              <a:latin typeface="Arial"/>
              <a:ea typeface="Arial"/>
              <a:cs typeface="Arial"/>
              <a:sym typeface="Arial"/>
            </a:endParaRPr>
          </a:p>
          <a:p>
            <a:pPr marL="0" marR="0" lvl="0" indent="0" algn="just" rtl="0">
              <a:spcBef>
                <a:spcPts val="400"/>
              </a:spcBef>
              <a:spcAft>
                <a:spcPts val="0"/>
              </a:spcAft>
              <a:buNone/>
            </a:pPr>
            <a:r>
              <a:rPr lang="en-US" sz="1600" b="1" strike="noStrike">
                <a:solidFill>
                  <a:srgbClr val="000000"/>
                </a:solidFill>
                <a:latin typeface="Arial"/>
                <a:ea typeface="Arial"/>
                <a:cs typeface="Arial"/>
                <a:sym typeface="Arial"/>
              </a:rPr>
              <a:t>Risk Assessment</a:t>
            </a:r>
            <a:endParaRPr sz="1600" b="0" strike="noStrike">
              <a:solidFill>
                <a:srgbClr val="000000"/>
              </a:solidFill>
              <a:latin typeface="Arial"/>
              <a:ea typeface="Arial"/>
              <a:cs typeface="Arial"/>
              <a:sym typeface="Arial"/>
            </a:endParaRPr>
          </a:p>
          <a:p>
            <a:pPr marL="0" marR="0" lvl="0" indent="-101600" algn="just" rtl="0">
              <a:spcBef>
                <a:spcPts val="400"/>
              </a:spcBef>
              <a:spcAft>
                <a:spcPts val="0"/>
              </a:spcAft>
              <a:buClr>
                <a:srgbClr val="000000"/>
              </a:buClr>
              <a:buSzPts val="1600"/>
              <a:buFont typeface="Arial"/>
              <a:buChar char="•"/>
            </a:pPr>
            <a:r>
              <a:rPr lang="en-US" sz="1600" b="0" strike="noStrike">
                <a:solidFill>
                  <a:srgbClr val="000000"/>
                </a:solidFill>
                <a:latin typeface="Arial"/>
                <a:ea typeface="Arial"/>
                <a:cs typeface="Arial"/>
                <a:sym typeface="Arial"/>
              </a:rPr>
              <a:t>ability to assess risks posed to individuals by environmental exposure to toxic agents. Scientists know that genetic differences cause some people to be more susceptible than others to such agents. to understand the effects of low-level exposures to radiation and other energy-related agents, especially in terms of cancer risk. </a:t>
            </a:r>
            <a:endParaRPr sz="1600" b="0" strike="noStrike">
              <a:solidFill>
                <a:srgbClr val="000000"/>
              </a:solidFill>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51"/>
          <p:cNvSpPr txBox="1"/>
          <p:nvPr/>
        </p:nvSpPr>
        <p:spPr>
          <a:xfrm>
            <a:off x="456840" y="38160"/>
            <a:ext cx="8458200" cy="4111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strike="noStrike">
                <a:solidFill>
                  <a:srgbClr val="000000"/>
                </a:solidFill>
                <a:latin typeface="Arial"/>
                <a:ea typeface="Arial"/>
                <a:cs typeface="Arial"/>
                <a:sym typeface="Arial"/>
              </a:rPr>
              <a:t>Genomics</a:t>
            </a:r>
            <a:endParaRPr/>
          </a:p>
        </p:txBody>
      </p:sp>
      <p:sp>
        <p:nvSpPr>
          <p:cNvPr id="589" name="Google Shape;589;p51"/>
          <p:cNvSpPr txBox="1"/>
          <p:nvPr/>
        </p:nvSpPr>
        <p:spPr>
          <a:xfrm>
            <a:off x="457200" y="990360"/>
            <a:ext cx="8229600" cy="5715000"/>
          </a:xfrm>
          <a:prstGeom prst="rect">
            <a:avLst/>
          </a:prstGeom>
          <a:noFill/>
          <a:ln>
            <a:noFill/>
          </a:ln>
        </p:spPr>
        <p:txBody>
          <a:bodyPr spcFirstLastPara="1" wrap="square" lIns="91425" tIns="45700" rIns="91425" bIns="45700" anchor="t" anchorCtr="0">
            <a:normAutofit fontScale="92500" lnSpcReduction="10000"/>
          </a:bodyPr>
          <a:lstStyle/>
          <a:p>
            <a:pPr marL="342720" marR="0" lvl="0" indent="-342720" algn="l" rtl="0">
              <a:spcBef>
                <a:spcPts val="0"/>
              </a:spcBef>
              <a:spcAft>
                <a:spcPts val="0"/>
              </a:spcAft>
              <a:buClr>
                <a:srgbClr val="000000"/>
              </a:buClr>
              <a:buSzPct val="100000"/>
              <a:buFont typeface="Arial"/>
              <a:buChar char="•"/>
            </a:pPr>
            <a:r>
              <a:rPr lang="en-US" sz="3200" b="0" strike="noStrike">
                <a:solidFill>
                  <a:srgbClr val="000000"/>
                </a:solidFill>
                <a:latin typeface="Arial"/>
                <a:ea typeface="Arial"/>
                <a:cs typeface="Arial"/>
                <a:sym typeface="Arial"/>
              </a:rPr>
              <a:t>Genomics is the study of whole genomes of organisms, and incorporates elements from genetics. </a:t>
            </a:r>
            <a:endParaRPr sz="3200" b="0" strike="noStrike">
              <a:solidFill>
                <a:srgbClr val="000000"/>
              </a:solidFill>
              <a:latin typeface="Arial"/>
              <a:ea typeface="Arial"/>
              <a:cs typeface="Arial"/>
              <a:sym typeface="Arial"/>
            </a:endParaRPr>
          </a:p>
          <a:p>
            <a:pPr marL="342720" marR="0" lvl="0" indent="-342720" algn="l" rtl="0">
              <a:spcBef>
                <a:spcPts val="799"/>
              </a:spcBef>
              <a:spcAft>
                <a:spcPts val="0"/>
              </a:spcAft>
              <a:buClr>
                <a:srgbClr val="000000"/>
              </a:buClr>
              <a:buSzPct val="100000"/>
              <a:buFont typeface="Arial"/>
              <a:buChar char="•"/>
            </a:pPr>
            <a:r>
              <a:rPr lang="en-US" sz="3200" b="0" strike="noStrike">
                <a:solidFill>
                  <a:srgbClr val="000000"/>
                </a:solidFill>
                <a:latin typeface="Arial"/>
                <a:ea typeface="Arial"/>
                <a:cs typeface="Arial"/>
                <a:sym typeface="Arial"/>
              </a:rPr>
              <a:t>Types:</a:t>
            </a:r>
            <a:endParaRPr/>
          </a:p>
          <a:p>
            <a:pPr marL="342720" marR="0" lvl="0" indent="-342720" algn="l" rtl="0">
              <a:spcBef>
                <a:spcPts val="799"/>
              </a:spcBef>
              <a:spcAft>
                <a:spcPts val="0"/>
              </a:spcAft>
              <a:buClr>
                <a:srgbClr val="000000"/>
              </a:buClr>
              <a:buSzPct val="100000"/>
              <a:buFont typeface="Arial"/>
              <a:buChar char="•"/>
            </a:pPr>
            <a:r>
              <a:rPr lang="en-US" sz="3200" b="1">
                <a:solidFill>
                  <a:srgbClr val="000000"/>
                </a:solidFill>
                <a:latin typeface="Arial"/>
                <a:ea typeface="Arial"/>
                <a:cs typeface="Arial"/>
                <a:sym typeface="Arial"/>
              </a:rPr>
              <a:t>Structural Genomics</a:t>
            </a:r>
            <a:r>
              <a:rPr lang="en-US" sz="3200">
                <a:solidFill>
                  <a:srgbClr val="000000"/>
                </a:solidFill>
                <a:latin typeface="Arial"/>
                <a:ea typeface="Arial"/>
                <a:cs typeface="Arial"/>
                <a:sym typeface="Arial"/>
              </a:rPr>
              <a:t>  is the initial phase of genome sequencing which give the structure of every protein coded by the genome</a:t>
            </a:r>
            <a:endParaRPr sz="3200" strike="noStrike">
              <a:solidFill>
                <a:srgbClr val="000000"/>
              </a:solidFill>
              <a:latin typeface="Arial"/>
              <a:ea typeface="Arial"/>
              <a:cs typeface="Arial"/>
              <a:sym typeface="Arial"/>
            </a:endParaRPr>
          </a:p>
          <a:p>
            <a:pPr marL="342720" marR="0" lvl="0" indent="-342720" algn="l" rtl="0">
              <a:spcBef>
                <a:spcPts val="799"/>
              </a:spcBef>
              <a:spcAft>
                <a:spcPts val="0"/>
              </a:spcAft>
              <a:buClr>
                <a:srgbClr val="000000"/>
              </a:buClr>
              <a:buSzPct val="100000"/>
              <a:buFont typeface="Arial"/>
              <a:buChar char="•"/>
            </a:pPr>
            <a:r>
              <a:rPr lang="en-US" sz="3200" b="1" strike="noStrike">
                <a:solidFill>
                  <a:srgbClr val="000000"/>
                </a:solidFill>
                <a:latin typeface="Arial"/>
                <a:ea typeface="Arial"/>
                <a:cs typeface="Arial"/>
                <a:sym typeface="Arial"/>
              </a:rPr>
              <a:t>Functional genomics</a:t>
            </a:r>
            <a:r>
              <a:rPr lang="en-US" sz="3200" b="0" strike="noStrike">
                <a:solidFill>
                  <a:srgbClr val="000000"/>
                </a:solidFill>
                <a:latin typeface="Arial"/>
                <a:ea typeface="Arial"/>
                <a:cs typeface="Arial"/>
                <a:sym typeface="Arial"/>
              </a:rPr>
              <a:t> is the study of how genes and intergenic regions of the genome contribute to different biological processes.</a:t>
            </a:r>
            <a:endParaRPr sz="3200" b="0" strike="noStrike">
              <a:solidFill>
                <a:srgbClr val="000000"/>
              </a:solidFill>
              <a:latin typeface="Arial"/>
              <a:ea typeface="Arial"/>
              <a:cs typeface="Arial"/>
              <a:sym typeface="Arial"/>
            </a:endParaRPr>
          </a:p>
          <a:p>
            <a:pPr marL="342720" marR="0" lvl="0" indent="-342720" algn="l" rtl="0">
              <a:spcBef>
                <a:spcPts val="799"/>
              </a:spcBef>
              <a:spcAft>
                <a:spcPts val="0"/>
              </a:spcAft>
              <a:buClr>
                <a:srgbClr val="000000"/>
              </a:buClr>
              <a:buSzPct val="100000"/>
              <a:buFont typeface="Arial"/>
              <a:buChar char="•"/>
            </a:pPr>
            <a:r>
              <a:rPr lang="en-US" sz="3200" b="1" strike="noStrike">
                <a:solidFill>
                  <a:srgbClr val="000000"/>
                </a:solidFill>
                <a:latin typeface="Arial"/>
                <a:ea typeface="Arial"/>
                <a:cs typeface="Arial"/>
                <a:sym typeface="Arial"/>
              </a:rPr>
              <a:t>Comparative genomics </a:t>
            </a:r>
            <a:r>
              <a:rPr lang="en-US" sz="3200" b="0" strike="noStrike">
                <a:solidFill>
                  <a:srgbClr val="000000"/>
                </a:solidFill>
                <a:latin typeface="Arial"/>
                <a:ea typeface="Arial"/>
                <a:cs typeface="Arial"/>
                <a:sym typeface="Arial"/>
              </a:rPr>
              <a:t>Comparison of whole genomes from different organisms</a:t>
            </a:r>
            <a:endParaRPr sz="3200" b="0" strike="noStrike">
              <a:solidFill>
                <a:srgbClr val="000000"/>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52"/>
          <p:cNvSpPr txBox="1"/>
          <p:nvPr/>
        </p:nvSpPr>
        <p:spPr>
          <a:xfrm>
            <a:off x="457200" y="27432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strike="noStrike">
                <a:solidFill>
                  <a:srgbClr val="000000"/>
                </a:solidFill>
                <a:latin typeface="Arial"/>
                <a:ea typeface="Arial"/>
                <a:cs typeface="Arial"/>
                <a:sym typeface="Arial"/>
              </a:rPr>
              <a:t>Main points related to genomics are</a:t>
            </a:r>
            <a:br>
              <a:rPr lang="en-US" sz="1800">
                <a:solidFill>
                  <a:schemeClr val="dk1"/>
                </a:solidFill>
                <a:latin typeface="Arial"/>
                <a:ea typeface="Arial"/>
                <a:cs typeface="Arial"/>
                <a:sym typeface="Arial"/>
              </a:rPr>
            </a:br>
            <a:endParaRPr sz="3200" b="0" strike="noStrike">
              <a:solidFill>
                <a:srgbClr val="000000"/>
              </a:solidFill>
              <a:latin typeface="Arial"/>
              <a:ea typeface="Arial"/>
              <a:cs typeface="Arial"/>
              <a:sym typeface="Arial"/>
            </a:endParaRPr>
          </a:p>
        </p:txBody>
      </p:sp>
      <p:sp>
        <p:nvSpPr>
          <p:cNvPr id="595" name="Google Shape;595;p52"/>
          <p:cNvSpPr txBox="1"/>
          <p:nvPr/>
        </p:nvSpPr>
        <p:spPr>
          <a:xfrm>
            <a:off x="457200" y="1143000"/>
            <a:ext cx="8229600" cy="4983120"/>
          </a:xfrm>
          <a:prstGeom prst="rect">
            <a:avLst/>
          </a:prstGeom>
          <a:noFill/>
          <a:ln>
            <a:noFill/>
          </a:ln>
        </p:spPr>
        <p:txBody>
          <a:bodyPr spcFirstLastPara="1" wrap="square" lIns="91425" tIns="45700" rIns="91425" bIns="45700" anchor="t" anchorCtr="0">
            <a:normAutofit/>
          </a:bodyPr>
          <a:lstStyle/>
          <a:p>
            <a:pPr marL="342720" marR="0" lvl="0" indent="-342720" algn="l" rtl="0">
              <a:spcBef>
                <a:spcPts val="0"/>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i. It is a computer aided study of structure and function of entire genome of an organism.</a:t>
            </a:r>
            <a:endParaRPr sz="3200" b="0" strike="noStrike">
              <a:solidFill>
                <a:srgbClr val="000000"/>
              </a:solidFill>
              <a:latin typeface="Arial"/>
              <a:ea typeface="Arial"/>
              <a:cs typeface="Arial"/>
              <a:sym typeface="Arial"/>
            </a:endParaRPr>
          </a:p>
          <a:p>
            <a:pPr marL="342720" marR="0" lvl="0" indent="-342720" algn="l" rtl="0">
              <a:spcBef>
                <a:spcPts val="799"/>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ii. It deals with mapping and sequencing of genes on the chromosomes.</a:t>
            </a:r>
            <a:endParaRPr sz="3200" b="0" strike="noStrike">
              <a:solidFill>
                <a:srgbClr val="000000"/>
              </a:solidFill>
              <a:latin typeface="Arial"/>
              <a:ea typeface="Arial"/>
              <a:cs typeface="Arial"/>
              <a:sym typeface="Arial"/>
            </a:endParaRPr>
          </a:p>
          <a:p>
            <a:pPr marL="342720" marR="0" lvl="0" indent="-342720" algn="l" rtl="0">
              <a:spcBef>
                <a:spcPts val="799"/>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iii. use of genomic techniques has become indispensible in plant breeding and genetics.</a:t>
            </a:r>
            <a:endParaRPr sz="3200" b="0" strike="noStrike">
              <a:solidFill>
                <a:srgbClr val="000000"/>
              </a:solidFill>
              <a:latin typeface="Arial"/>
              <a:ea typeface="Arial"/>
              <a:cs typeface="Arial"/>
              <a:sym typeface="Arial"/>
            </a:endParaRPr>
          </a:p>
          <a:p>
            <a:pPr marL="342720" marR="0" lvl="0" indent="-139520" algn="l" rtl="0">
              <a:spcBef>
                <a:spcPts val="799"/>
              </a:spcBef>
              <a:spcAft>
                <a:spcPts val="0"/>
              </a:spcAft>
              <a:buClr>
                <a:srgbClr val="000000"/>
              </a:buClr>
              <a:buSzPts val="3200"/>
              <a:buFont typeface="Arial"/>
              <a:buNone/>
            </a:pPr>
            <a:endParaRPr sz="3200" b="0" strike="noStrike">
              <a:solidFill>
                <a:srgbClr val="000000"/>
              </a:solidFill>
              <a:latin typeface="Arial"/>
              <a:ea typeface="Arial"/>
              <a:cs typeface="Arial"/>
              <a:sym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3"/>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lvl="0" indent="0" algn="l" rtl="0">
              <a:spcBef>
                <a:spcPts val="0"/>
              </a:spcBef>
              <a:spcAft>
                <a:spcPts val="0"/>
              </a:spcAft>
              <a:buNone/>
            </a:pPr>
            <a:endParaRPr/>
          </a:p>
        </p:txBody>
      </p:sp>
      <p:sp>
        <p:nvSpPr>
          <p:cNvPr id="601" name="Google Shape;601;p53"/>
          <p:cNvSpPr txBox="1">
            <a:spLocks noGrp="1"/>
          </p:cNvSpPr>
          <p:nvPr>
            <p:ph type="subTitle" idx="1"/>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lvl="0" indent="0" algn="l" rtl="0">
              <a:spcBef>
                <a:spcPts val="0"/>
              </a:spcBef>
              <a:spcAft>
                <a:spcPts val="0"/>
              </a:spcAft>
              <a:buNone/>
            </a:pPr>
            <a:endParaRPr sz="1800"/>
          </a:p>
        </p:txBody>
      </p:sp>
      <p:pic>
        <p:nvPicPr>
          <p:cNvPr id="602" name="Google Shape;602;p53" descr="See the source image"/>
          <p:cNvPicPr preferRelativeResize="0"/>
          <p:nvPr/>
        </p:nvPicPr>
        <p:blipFill rotWithShape="1">
          <a:blip r:embed="rId3">
            <a:alphaModFix/>
          </a:blip>
          <a:srcRect/>
          <a:stretch/>
        </p:blipFill>
        <p:spPr>
          <a:xfrm>
            <a:off x="683568" y="454148"/>
            <a:ext cx="8096250" cy="6391276"/>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54"/>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lvl="0" indent="0" algn="l" rtl="0">
              <a:spcBef>
                <a:spcPts val="0"/>
              </a:spcBef>
              <a:spcAft>
                <a:spcPts val="0"/>
              </a:spcAft>
              <a:buNone/>
            </a:pPr>
            <a:endParaRPr/>
          </a:p>
        </p:txBody>
      </p:sp>
      <p:sp>
        <p:nvSpPr>
          <p:cNvPr id="608" name="Google Shape;608;p54"/>
          <p:cNvSpPr txBox="1">
            <a:spLocks noGrp="1"/>
          </p:cNvSpPr>
          <p:nvPr>
            <p:ph type="subTitle" idx="1"/>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lvl="0" indent="0" algn="l" rtl="0">
              <a:spcBef>
                <a:spcPts val="0"/>
              </a:spcBef>
              <a:spcAft>
                <a:spcPts val="0"/>
              </a:spcAft>
              <a:buNone/>
            </a:pPr>
            <a:endParaRPr sz="1800"/>
          </a:p>
        </p:txBody>
      </p:sp>
      <p:pic>
        <p:nvPicPr>
          <p:cNvPr id="609" name="Google Shape;609;p54" descr="See the source image"/>
          <p:cNvPicPr preferRelativeResize="0"/>
          <p:nvPr/>
        </p:nvPicPr>
        <p:blipFill rotWithShape="1">
          <a:blip r:embed="rId3">
            <a:alphaModFix/>
          </a:blip>
          <a:srcRect/>
          <a:stretch/>
        </p:blipFill>
        <p:spPr>
          <a:xfrm>
            <a:off x="323528" y="-771525"/>
            <a:ext cx="8496944" cy="762952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55"/>
          <p:cNvSpPr txBox="1">
            <a:spLocks noGrp="1"/>
          </p:cNvSpPr>
          <p:nvPr>
            <p:ph type="title"/>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lvl="0" indent="0" algn="l" rtl="0">
              <a:spcBef>
                <a:spcPts val="0"/>
              </a:spcBef>
              <a:spcAft>
                <a:spcPts val="0"/>
              </a:spcAft>
              <a:buNone/>
            </a:pPr>
            <a:endParaRPr/>
          </a:p>
        </p:txBody>
      </p:sp>
      <p:sp>
        <p:nvSpPr>
          <p:cNvPr id="615" name="Google Shape;615;p55"/>
          <p:cNvSpPr txBox="1">
            <a:spLocks noGrp="1"/>
          </p:cNvSpPr>
          <p:nvPr>
            <p:ph type="subTitle" idx="1"/>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lvl="0" indent="0" algn="l" rtl="0">
              <a:spcBef>
                <a:spcPts val="0"/>
              </a:spcBef>
              <a:spcAft>
                <a:spcPts val="0"/>
              </a:spcAft>
              <a:buNone/>
            </a:pPr>
            <a:endParaRPr sz="1800"/>
          </a:p>
        </p:txBody>
      </p:sp>
      <p:pic>
        <p:nvPicPr>
          <p:cNvPr id="616" name="Google Shape;616;p55" descr="See the source image"/>
          <p:cNvPicPr preferRelativeResize="0"/>
          <p:nvPr/>
        </p:nvPicPr>
        <p:blipFill rotWithShape="1">
          <a:blip r:embed="rId3">
            <a:alphaModFix/>
          </a:blip>
          <a:srcRect/>
          <a:stretch/>
        </p:blipFill>
        <p:spPr>
          <a:xfrm>
            <a:off x="-68462" y="0"/>
            <a:ext cx="9201022" cy="685800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56"/>
          <p:cNvSpPr txBox="1"/>
          <p:nvPr/>
        </p:nvSpPr>
        <p:spPr>
          <a:xfrm>
            <a:off x="457200" y="274680"/>
            <a:ext cx="8229600" cy="4111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strike="noStrike">
                <a:solidFill>
                  <a:srgbClr val="000000"/>
                </a:solidFill>
                <a:latin typeface="Arial"/>
                <a:ea typeface="Arial"/>
                <a:cs typeface="Arial"/>
                <a:sym typeface="Arial"/>
              </a:rPr>
              <a:t>Genome databases/ Biological Databases</a:t>
            </a:r>
            <a:endParaRPr/>
          </a:p>
        </p:txBody>
      </p:sp>
      <p:sp>
        <p:nvSpPr>
          <p:cNvPr id="622" name="Google Shape;622;p56"/>
          <p:cNvSpPr txBox="1"/>
          <p:nvPr/>
        </p:nvSpPr>
        <p:spPr>
          <a:xfrm>
            <a:off x="457200" y="837720"/>
            <a:ext cx="8229600" cy="5867640"/>
          </a:xfrm>
          <a:prstGeom prst="rect">
            <a:avLst/>
          </a:prstGeom>
          <a:noFill/>
          <a:ln>
            <a:noFill/>
          </a:ln>
        </p:spPr>
        <p:txBody>
          <a:bodyPr spcFirstLastPara="1" wrap="square" lIns="91425" tIns="45700" rIns="91425" bIns="45700" anchor="t" anchorCtr="0">
            <a:normAutofit fontScale="97000"/>
          </a:bodyPr>
          <a:lstStyle/>
          <a:p>
            <a:pPr marL="342720" marR="0" lvl="0" indent="-342720" algn="l" rtl="0">
              <a:spcBef>
                <a:spcPts val="0"/>
              </a:spcBef>
              <a:spcAft>
                <a:spcPts val="0"/>
              </a:spcAft>
              <a:buClr>
                <a:srgbClr val="000000"/>
              </a:buClr>
              <a:buSzPct val="100000"/>
              <a:buFont typeface="Arial"/>
              <a:buChar char="•"/>
            </a:pPr>
            <a:r>
              <a:rPr lang="en-US" sz="1800" b="0" strike="noStrike">
                <a:solidFill>
                  <a:srgbClr val="000000"/>
                </a:solidFill>
                <a:latin typeface="Arial"/>
                <a:ea typeface="Arial"/>
                <a:cs typeface="Arial"/>
                <a:sym typeface="Arial"/>
              </a:rPr>
              <a:t>One of the hallmarks of modern genomic research is the generation of enormous amounts of raw sequence data.</a:t>
            </a:r>
            <a:endParaRPr sz="1800" b="0" strike="noStrike">
              <a:solidFill>
                <a:srgbClr val="000000"/>
              </a:solidFill>
              <a:latin typeface="Arial"/>
              <a:ea typeface="Arial"/>
              <a:cs typeface="Arial"/>
              <a:sym typeface="Arial"/>
            </a:endParaRPr>
          </a:p>
          <a:p>
            <a:pPr marL="342720" marR="0" lvl="0" indent="-342720" algn="l" rtl="0">
              <a:spcBef>
                <a:spcPts val="448"/>
              </a:spcBef>
              <a:spcAft>
                <a:spcPts val="0"/>
              </a:spcAft>
              <a:buClr>
                <a:srgbClr val="000000"/>
              </a:buClr>
              <a:buSzPct val="100000"/>
              <a:buFont typeface="Arial"/>
              <a:buChar char="•"/>
            </a:pPr>
            <a:r>
              <a:rPr lang="en-US" sz="1800" b="0" strike="noStrike">
                <a:solidFill>
                  <a:srgbClr val="000000"/>
                </a:solidFill>
                <a:latin typeface="Arial"/>
                <a:ea typeface="Arial"/>
                <a:cs typeface="Arial"/>
                <a:sym typeface="Arial"/>
              </a:rPr>
              <a:t>As the volume of genomic data grows, sophisticated computational methodologies are required to manage the data deluge.</a:t>
            </a:r>
            <a:endParaRPr sz="1800" b="0" strike="noStrike">
              <a:solidFill>
                <a:srgbClr val="000000"/>
              </a:solidFill>
              <a:latin typeface="Arial"/>
              <a:ea typeface="Arial"/>
              <a:cs typeface="Arial"/>
              <a:sym typeface="Arial"/>
            </a:endParaRPr>
          </a:p>
          <a:p>
            <a:pPr marL="342720" marR="0" lvl="0" indent="-342720" algn="l" rtl="0">
              <a:spcBef>
                <a:spcPts val="448"/>
              </a:spcBef>
              <a:spcAft>
                <a:spcPts val="0"/>
              </a:spcAft>
              <a:buClr>
                <a:srgbClr val="000000"/>
              </a:buClr>
              <a:buSzPct val="100000"/>
              <a:buFont typeface="Arial"/>
              <a:buChar char="•"/>
            </a:pPr>
            <a:r>
              <a:rPr lang="en-US" sz="1800" b="0" strike="noStrike">
                <a:solidFill>
                  <a:srgbClr val="000000"/>
                </a:solidFill>
                <a:latin typeface="Arial"/>
                <a:ea typeface="Arial"/>
                <a:cs typeface="Arial"/>
                <a:sym typeface="Arial"/>
              </a:rPr>
              <a:t>Thus, the very first challenge in the genomics era is to store and handle the staggering volume of information through the establishment and use of computer databases.</a:t>
            </a:r>
            <a:endParaRPr sz="1800" b="0" strike="noStrike">
              <a:solidFill>
                <a:srgbClr val="000000"/>
              </a:solidFill>
              <a:latin typeface="Arial"/>
              <a:ea typeface="Arial"/>
              <a:cs typeface="Arial"/>
              <a:sym typeface="Arial"/>
            </a:endParaRPr>
          </a:p>
          <a:p>
            <a:pPr marL="342720" marR="0" lvl="0" indent="-342720" algn="l" rtl="0">
              <a:spcBef>
                <a:spcPts val="448"/>
              </a:spcBef>
              <a:spcAft>
                <a:spcPts val="0"/>
              </a:spcAft>
              <a:buClr>
                <a:srgbClr val="000000"/>
              </a:buClr>
              <a:buSzPct val="100000"/>
              <a:buFont typeface="Arial"/>
              <a:buChar char="•"/>
            </a:pPr>
            <a:r>
              <a:rPr lang="en-US" sz="1800" b="0" strike="noStrike">
                <a:solidFill>
                  <a:srgbClr val="000000"/>
                </a:solidFill>
                <a:latin typeface="Arial"/>
                <a:ea typeface="Arial"/>
                <a:cs typeface="Arial"/>
                <a:sym typeface="Arial"/>
              </a:rPr>
              <a:t>A biological database is a large, organized body of persistent data, usually associated with computerized software designed to update, query, and retrieve components of the data stored within the system.</a:t>
            </a:r>
            <a:endParaRPr sz="1800" b="0" strike="noStrike">
              <a:solidFill>
                <a:srgbClr val="000000"/>
              </a:solidFill>
              <a:latin typeface="Arial"/>
              <a:ea typeface="Arial"/>
              <a:cs typeface="Arial"/>
              <a:sym typeface="Arial"/>
            </a:endParaRPr>
          </a:p>
          <a:p>
            <a:pPr marL="342720" marR="0" lvl="0" indent="-342720" algn="l" rtl="0">
              <a:spcBef>
                <a:spcPts val="448"/>
              </a:spcBef>
              <a:spcAft>
                <a:spcPts val="0"/>
              </a:spcAft>
              <a:buClr>
                <a:srgbClr val="000000"/>
              </a:buClr>
              <a:buSzPct val="100000"/>
              <a:buFont typeface="Arial"/>
              <a:buChar char="•"/>
            </a:pPr>
            <a:r>
              <a:rPr lang="en-US" sz="1800" b="0" strike="noStrike">
                <a:solidFill>
                  <a:srgbClr val="000000"/>
                </a:solidFill>
                <a:latin typeface="Arial"/>
                <a:ea typeface="Arial"/>
                <a:cs typeface="Arial"/>
                <a:sym typeface="Arial"/>
              </a:rPr>
              <a:t>The chief objective of the development of a database is to organize data in a set of structured records to enable easy retrieval of information.</a:t>
            </a:r>
            <a:endParaRPr sz="1800" b="0" strike="noStrike">
              <a:solidFill>
                <a:srgbClr val="000000"/>
              </a:solidFill>
              <a:latin typeface="Arial"/>
              <a:ea typeface="Arial"/>
              <a:cs typeface="Arial"/>
              <a:sym typeface="Arial"/>
            </a:endParaRPr>
          </a:p>
          <a:p>
            <a:pPr marL="342720" marR="0" lvl="0" indent="-342720" algn="l" rtl="0">
              <a:spcBef>
                <a:spcPts val="448"/>
              </a:spcBef>
              <a:spcAft>
                <a:spcPts val="0"/>
              </a:spcAft>
              <a:buNone/>
            </a:pPr>
            <a:endParaRPr sz="1800" b="0" strike="noStrike">
              <a:solidFill>
                <a:srgbClr val="000000"/>
              </a:solidFill>
              <a:latin typeface="Arial"/>
              <a:ea typeface="Arial"/>
              <a:cs typeface="Arial"/>
              <a:sym typeface="Arial"/>
            </a:endParaRPr>
          </a:p>
          <a:p>
            <a:pPr marL="342720" marR="0" lvl="0" indent="-342720" algn="l" rtl="0">
              <a:spcBef>
                <a:spcPts val="448"/>
              </a:spcBef>
              <a:spcAft>
                <a:spcPts val="0"/>
              </a:spcAft>
              <a:buNone/>
            </a:pPr>
            <a:r>
              <a:rPr lang="en-US" sz="1800" b="1" strike="noStrike">
                <a:solidFill>
                  <a:srgbClr val="000000"/>
                </a:solidFill>
                <a:latin typeface="Arial"/>
                <a:ea typeface="Arial"/>
                <a:cs typeface="Arial"/>
                <a:sym typeface="Arial"/>
              </a:rPr>
              <a:t>Uses of biological Databases :</a:t>
            </a:r>
            <a:endParaRPr sz="1800" b="0" strike="noStrike">
              <a:solidFill>
                <a:srgbClr val="000000"/>
              </a:solidFill>
              <a:latin typeface="Arial"/>
              <a:ea typeface="Arial"/>
              <a:cs typeface="Arial"/>
              <a:sym typeface="Arial"/>
            </a:endParaRPr>
          </a:p>
          <a:p>
            <a:pPr marL="342720" marR="0" lvl="0" indent="-342720" algn="l" rtl="0">
              <a:spcBef>
                <a:spcPts val="448"/>
              </a:spcBef>
              <a:spcAft>
                <a:spcPts val="0"/>
              </a:spcAft>
              <a:buClr>
                <a:srgbClr val="000000"/>
              </a:buClr>
              <a:buSzPct val="100000"/>
              <a:buFont typeface="Arial"/>
              <a:buChar char="•"/>
            </a:pPr>
            <a:r>
              <a:rPr lang="en-US" sz="1800" b="0" strike="noStrike">
                <a:solidFill>
                  <a:srgbClr val="000000"/>
                </a:solidFill>
                <a:latin typeface="Arial"/>
                <a:ea typeface="Arial"/>
                <a:cs typeface="Arial"/>
                <a:sym typeface="Arial"/>
              </a:rPr>
              <a:t>It helps the researchers to study the available data and use in their research hypothesis</a:t>
            </a:r>
            <a:endParaRPr sz="1800" b="0" strike="noStrike">
              <a:solidFill>
                <a:srgbClr val="000000"/>
              </a:solidFill>
              <a:latin typeface="Arial"/>
              <a:ea typeface="Arial"/>
              <a:cs typeface="Arial"/>
              <a:sym typeface="Arial"/>
            </a:endParaRPr>
          </a:p>
          <a:p>
            <a:pPr marL="342720" marR="0" lvl="0" indent="-342720" algn="l" rtl="0">
              <a:spcBef>
                <a:spcPts val="448"/>
              </a:spcBef>
              <a:spcAft>
                <a:spcPts val="0"/>
              </a:spcAft>
              <a:buClr>
                <a:srgbClr val="000000"/>
              </a:buClr>
              <a:buSzPct val="100000"/>
              <a:buFont typeface="Arial"/>
              <a:buChar char="•"/>
            </a:pPr>
            <a:r>
              <a:rPr lang="en-US" sz="1800" b="0" strike="noStrike">
                <a:solidFill>
                  <a:srgbClr val="000000"/>
                </a:solidFill>
                <a:latin typeface="Arial"/>
                <a:ea typeface="Arial"/>
                <a:cs typeface="Arial"/>
                <a:sym typeface="Arial"/>
              </a:rPr>
              <a:t>It helps scientists to understand the concepts of biological phenomena.</a:t>
            </a:r>
            <a:endParaRPr sz="1800" b="0" strike="noStrike">
              <a:solidFill>
                <a:srgbClr val="000000"/>
              </a:solidFill>
              <a:latin typeface="Arial"/>
              <a:ea typeface="Arial"/>
              <a:cs typeface="Arial"/>
              <a:sym typeface="Arial"/>
            </a:endParaRPr>
          </a:p>
          <a:p>
            <a:pPr marL="342720" marR="0" lvl="0" indent="-342720" algn="l" rtl="0">
              <a:spcBef>
                <a:spcPts val="448"/>
              </a:spcBef>
              <a:spcAft>
                <a:spcPts val="0"/>
              </a:spcAft>
              <a:buClr>
                <a:srgbClr val="000000"/>
              </a:buClr>
              <a:buSzPct val="100000"/>
              <a:buFont typeface="Arial"/>
              <a:buChar char="•"/>
            </a:pPr>
            <a:r>
              <a:rPr lang="en-US" sz="1800" b="0" strike="noStrike">
                <a:solidFill>
                  <a:srgbClr val="000000"/>
                </a:solidFill>
                <a:latin typeface="Arial"/>
                <a:ea typeface="Arial"/>
                <a:cs typeface="Arial"/>
                <a:sym typeface="Arial"/>
              </a:rPr>
              <a:t>The database acts as a storage of information.</a:t>
            </a:r>
            <a:endParaRPr sz="1800" b="0" strike="noStrike">
              <a:solidFill>
                <a:srgbClr val="000000"/>
              </a:solidFill>
              <a:latin typeface="Arial"/>
              <a:ea typeface="Arial"/>
              <a:cs typeface="Arial"/>
              <a:sym typeface="Arial"/>
            </a:endParaRPr>
          </a:p>
          <a:p>
            <a:pPr marL="342720" marR="0" lvl="0" indent="-342720" algn="l" rtl="0">
              <a:spcBef>
                <a:spcPts val="448"/>
              </a:spcBef>
              <a:spcAft>
                <a:spcPts val="0"/>
              </a:spcAft>
              <a:buClr>
                <a:srgbClr val="000000"/>
              </a:buClr>
              <a:buSzPct val="100000"/>
              <a:buFont typeface="Arial"/>
              <a:buChar char="•"/>
            </a:pPr>
            <a:r>
              <a:rPr lang="en-US" sz="1800" b="0" strike="noStrike">
                <a:solidFill>
                  <a:srgbClr val="000000"/>
                </a:solidFill>
                <a:latin typeface="Arial"/>
                <a:ea typeface="Arial"/>
                <a:cs typeface="Arial"/>
                <a:sym typeface="Arial"/>
              </a:rPr>
              <a:t>It helps remove the redundancy of data.</a:t>
            </a:r>
            <a:endParaRPr sz="1800" b="0" strike="noStrike">
              <a:solidFill>
                <a:srgbClr val="000000"/>
              </a:solidFill>
              <a:latin typeface="Arial"/>
              <a:ea typeface="Arial"/>
              <a:cs typeface="Arial"/>
              <a:sym typeface="Arial"/>
            </a:endParaRPr>
          </a:p>
          <a:p>
            <a:pPr marL="342720" marR="0" lvl="0" indent="-231849" algn="l" rtl="0">
              <a:spcBef>
                <a:spcPts val="499"/>
              </a:spcBef>
              <a:spcAft>
                <a:spcPts val="0"/>
              </a:spcAft>
              <a:buClr>
                <a:srgbClr val="000000"/>
              </a:buClr>
              <a:buSzPct val="100000"/>
              <a:buFont typeface="Arial"/>
              <a:buNone/>
            </a:pPr>
            <a:endParaRPr sz="1800" b="0" strike="noStrike">
              <a:solidFill>
                <a:srgbClr val="000000"/>
              </a:solidFill>
              <a:latin typeface="Arial"/>
              <a:ea typeface="Arial"/>
              <a:cs typeface="Arial"/>
              <a:sym typeface="Arial"/>
            </a:endParaRPr>
          </a:p>
          <a:p>
            <a:pPr marL="342720" marR="0" lvl="0" indent="-231849" algn="l" rtl="0">
              <a:spcBef>
                <a:spcPts val="499"/>
              </a:spcBef>
              <a:spcAft>
                <a:spcPts val="0"/>
              </a:spcAft>
              <a:buClr>
                <a:srgbClr val="000000"/>
              </a:buClr>
              <a:buSzPct val="100000"/>
              <a:buFont typeface="Arial"/>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57"/>
          <p:cNvSpPr txBox="1"/>
          <p:nvPr/>
        </p:nvSpPr>
        <p:spPr>
          <a:xfrm>
            <a:off x="457200" y="27432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strike="noStrike">
                <a:solidFill>
                  <a:srgbClr val="000000"/>
                </a:solidFill>
                <a:latin typeface="Arial"/>
                <a:ea typeface="Arial"/>
                <a:cs typeface="Arial"/>
                <a:sym typeface="Arial"/>
              </a:rPr>
              <a:t>Database types</a:t>
            </a:r>
            <a:endParaRPr/>
          </a:p>
        </p:txBody>
      </p:sp>
      <p:sp>
        <p:nvSpPr>
          <p:cNvPr id="628" name="Google Shape;628;p57"/>
          <p:cNvSpPr txBox="1"/>
          <p:nvPr/>
        </p:nvSpPr>
        <p:spPr>
          <a:xfrm>
            <a:off x="609480" y="1295280"/>
            <a:ext cx="8229600" cy="5158056"/>
          </a:xfrm>
          <a:prstGeom prst="rect">
            <a:avLst/>
          </a:prstGeom>
          <a:noFill/>
          <a:ln>
            <a:noFill/>
          </a:ln>
        </p:spPr>
        <p:txBody>
          <a:bodyPr spcFirstLastPara="1" wrap="square" lIns="91425" tIns="45700" rIns="91425" bIns="45700" anchor="t" anchorCtr="0">
            <a:normAutofit fontScale="83000" lnSpcReduction="20000"/>
          </a:bodyPr>
          <a:lstStyle/>
          <a:p>
            <a:pPr marL="0" marR="0" lvl="0" indent="0" algn="l" rtl="0">
              <a:lnSpc>
                <a:spcPct val="120000"/>
              </a:lnSpc>
              <a:spcBef>
                <a:spcPts val="0"/>
              </a:spcBef>
              <a:spcAft>
                <a:spcPts val="0"/>
              </a:spcAft>
              <a:buNone/>
            </a:pPr>
            <a:r>
              <a:rPr lang="en-US" sz="1800" b="1" strike="noStrike">
                <a:solidFill>
                  <a:srgbClr val="000000"/>
                </a:solidFill>
                <a:latin typeface="Arial"/>
                <a:ea typeface="Arial"/>
                <a:cs typeface="Arial"/>
                <a:sym typeface="Arial"/>
              </a:rPr>
              <a:t>1. </a:t>
            </a:r>
            <a:r>
              <a:rPr lang="en-US" sz="2000" b="1" strike="noStrike">
                <a:solidFill>
                  <a:srgbClr val="000000"/>
                </a:solidFill>
                <a:latin typeface="Arial"/>
                <a:ea typeface="Arial"/>
                <a:cs typeface="Arial"/>
                <a:sym typeface="Arial"/>
              </a:rPr>
              <a:t>Primary databases :</a:t>
            </a:r>
            <a:endParaRPr sz="2000" b="0" strike="noStrike">
              <a:solidFill>
                <a:srgbClr val="000000"/>
              </a:solidFill>
              <a:latin typeface="Arial"/>
              <a:ea typeface="Arial"/>
              <a:cs typeface="Arial"/>
              <a:sym typeface="Arial"/>
            </a:endParaRPr>
          </a:p>
          <a:p>
            <a:pPr marL="342720" marR="0" lvl="0" indent="-342720" algn="l" rtl="0">
              <a:lnSpc>
                <a:spcPct val="120000"/>
              </a:lnSpc>
              <a:spcBef>
                <a:spcPts val="448"/>
              </a:spcBef>
              <a:spcAft>
                <a:spcPts val="0"/>
              </a:spcAft>
              <a:buClr>
                <a:srgbClr val="000000"/>
              </a:buClr>
              <a:buSzPct val="100000"/>
              <a:buFont typeface="Arial"/>
              <a:buChar char="•"/>
            </a:pPr>
            <a:r>
              <a:rPr lang="en-US" sz="2000" b="0" strike="noStrike">
                <a:solidFill>
                  <a:srgbClr val="000000"/>
                </a:solidFill>
                <a:latin typeface="Arial"/>
                <a:ea typeface="Arial"/>
                <a:cs typeface="Arial"/>
                <a:sym typeface="Arial"/>
              </a:rPr>
              <a:t>It can also be called an archival database since it archives the experimental results submitted by the scientists. The primary database is populated with experimentally derived data like genome sequence, The data entered here remains un curated</a:t>
            </a:r>
            <a:endParaRPr sz="2000" b="0" strike="noStrike">
              <a:solidFill>
                <a:srgbClr val="000000"/>
              </a:solidFill>
              <a:latin typeface="Arial"/>
              <a:ea typeface="Arial"/>
              <a:cs typeface="Arial"/>
              <a:sym typeface="Arial"/>
            </a:endParaRPr>
          </a:p>
          <a:p>
            <a:pPr marL="342720" marR="0" lvl="0" indent="-342720" algn="l" rtl="0">
              <a:lnSpc>
                <a:spcPct val="120000"/>
              </a:lnSpc>
              <a:spcBef>
                <a:spcPts val="448"/>
              </a:spcBef>
              <a:spcAft>
                <a:spcPts val="0"/>
              </a:spcAft>
              <a:buClr>
                <a:srgbClr val="000000"/>
              </a:buClr>
              <a:buSzPct val="100000"/>
              <a:buFont typeface="Arial"/>
              <a:buChar char="•"/>
            </a:pPr>
            <a:r>
              <a:rPr lang="en-US" sz="2000" b="0" strike="noStrike">
                <a:solidFill>
                  <a:srgbClr val="000000"/>
                </a:solidFill>
                <a:latin typeface="Arial"/>
                <a:ea typeface="Arial"/>
                <a:cs typeface="Arial"/>
                <a:sym typeface="Arial"/>
              </a:rPr>
              <a:t>It obtains unique data obtained from the laboratory and these data are made accessible to normal users without any change.</a:t>
            </a:r>
            <a:endParaRPr sz="2000" b="0" strike="noStrike">
              <a:solidFill>
                <a:srgbClr val="000000"/>
              </a:solidFill>
              <a:latin typeface="Arial"/>
              <a:ea typeface="Arial"/>
              <a:cs typeface="Arial"/>
              <a:sym typeface="Arial"/>
            </a:endParaRPr>
          </a:p>
          <a:p>
            <a:pPr marL="342720" marR="0" lvl="0" indent="-342720" algn="l" rtl="0">
              <a:lnSpc>
                <a:spcPct val="120000"/>
              </a:lnSpc>
              <a:spcBef>
                <a:spcPts val="448"/>
              </a:spcBef>
              <a:spcAft>
                <a:spcPts val="0"/>
              </a:spcAft>
              <a:buClr>
                <a:srgbClr val="000000"/>
              </a:buClr>
              <a:buSzPct val="100000"/>
              <a:buFont typeface="Arial"/>
              <a:buChar char="•"/>
            </a:pPr>
            <a:r>
              <a:rPr lang="en-US" sz="2000" b="0" strike="noStrike">
                <a:solidFill>
                  <a:srgbClr val="000000"/>
                </a:solidFill>
                <a:latin typeface="Arial"/>
                <a:ea typeface="Arial"/>
                <a:cs typeface="Arial"/>
                <a:sym typeface="Arial"/>
              </a:rPr>
              <a:t>Examples of Primary database-</a:t>
            </a:r>
            <a:endParaRPr/>
          </a:p>
          <a:p>
            <a:pPr marL="342720" marR="0" lvl="0" indent="-342720" algn="l" rtl="0">
              <a:lnSpc>
                <a:spcPct val="120000"/>
              </a:lnSpc>
              <a:spcBef>
                <a:spcPts val="448"/>
              </a:spcBef>
              <a:spcAft>
                <a:spcPts val="0"/>
              </a:spcAft>
              <a:buNone/>
            </a:pPr>
            <a:r>
              <a:rPr lang="en-US" sz="2000" b="0" strike="noStrike">
                <a:solidFill>
                  <a:srgbClr val="000000"/>
                </a:solidFill>
                <a:latin typeface="Arial"/>
                <a:ea typeface="Arial"/>
                <a:cs typeface="Arial"/>
                <a:sym typeface="Arial"/>
              </a:rPr>
              <a:t> Nucleic Acid Database</a:t>
            </a:r>
            <a:endParaRPr/>
          </a:p>
          <a:p>
            <a:pPr marL="342720" marR="0" lvl="0" indent="-342720" algn="l" rtl="0">
              <a:lnSpc>
                <a:spcPct val="120000"/>
              </a:lnSpc>
              <a:spcBef>
                <a:spcPts val="448"/>
              </a:spcBef>
              <a:spcAft>
                <a:spcPts val="0"/>
              </a:spcAft>
              <a:buClr>
                <a:srgbClr val="000000"/>
              </a:buClr>
              <a:buSzPct val="100000"/>
              <a:buFont typeface="Arial"/>
              <a:buChar char="•"/>
            </a:pPr>
            <a:r>
              <a:rPr lang="en-US" sz="2000" b="0" strike="noStrike">
                <a:solidFill>
                  <a:srgbClr val="000000"/>
                </a:solidFill>
                <a:latin typeface="Arial"/>
                <a:ea typeface="Arial"/>
                <a:cs typeface="Arial"/>
                <a:sym typeface="Arial"/>
              </a:rPr>
              <a:t>GenBank - </a:t>
            </a:r>
            <a:endParaRPr/>
          </a:p>
          <a:p>
            <a:pPr marL="342720" marR="0" lvl="0" indent="-342720" algn="l" rtl="0">
              <a:lnSpc>
                <a:spcPct val="120000"/>
              </a:lnSpc>
              <a:spcBef>
                <a:spcPts val="448"/>
              </a:spcBef>
              <a:spcAft>
                <a:spcPts val="0"/>
              </a:spcAft>
              <a:buNone/>
            </a:pPr>
            <a:r>
              <a:rPr lang="en-US" sz="2000" b="0" strike="noStrike">
                <a:solidFill>
                  <a:srgbClr val="000000"/>
                </a:solidFill>
                <a:latin typeface="Arial"/>
                <a:ea typeface="Arial"/>
                <a:cs typeface="Arial"/>
                <a:sym typeface="Arial"/>
              </a:rPr>
              <a:t>https://www.ncbi.nlm.nih.gov/nucleotide/</a:t>
            </a:r>
            <a:endParaRPr/>
          </a:p>
          <a:p>
            <a:pPr marL="342720" marR="0" lvl="0" indent="-237309" algn="l" rtl="0">
              <a:lnSpc>
                <a:spcPct val="120000"/>
              </a:lnSpc>
              <a:spcBef>
                <a:spcPts val="448"/>
              </a:spcBef>
              <a:spcAft>
                <a:spcPts val="0"/>
              </a:spcAft>
              <a:buClr>
                <a:srgbClr val="000000"/>
              </a:buClr>
              <a:buSzPct val="100000"/>
              <a:buFont typeface="Arial"/>
              <a:buNone/>
            </a:pPr>
            <a:endParaRPr sz="2000" b="0" strike="noStrike">
              <a:solidFill>
                <a:srgbClr val="000000"/>
              </a:solidFill>
              <a:latin typeface="Arial"/>
              <a:ea typeface="Arial"/>
              <a:cs typeface="Arial"/>
              <a:sym typeface="Arial"/>
            </a:endParaRPr>
          </a:p>
          <a:p>
            <a:pPr marL="342720" marR="0" lvl="0" indent="-342720" algn="l" rtl="0">
              <a:lnSpc>
                <a:spcPct val="120000"/>
              </a:lnSpc>
              <a:spcBef>
                <a:spcPts val="448"/>
              </a:spcBef>
              <a:spcAft>
                <a:spcPts val="0"/>
              </a:spcAft>
              <a:buNone/>
            </a:pPr>
            <a:r>
              <a:rPr lang="en-US" sz="2000" b="0" strike="noStrike">
                <a:solidFill>
                  <a:srgbClr val="000000"/>
                </a:solidFill>
                <a:latin typeface="Arial"/>
                <a:ea typeface="Arial"/>
                <a:cs typeface="Arial"/>
                <a:sym typeface="Arial"/>
              </a:rPr>
              <a:t>Protein Databases are </a:t>
            </a:r>
            <a:endParaRPr/>
          </a:p>
          <a:p>
            <a:pPr marL="342720" marR="0" lvl="0" indent="-342720" algn="l" rtl="0">
              <a:lnSpc>
                <a:spcPct val="120000"/>
              </a:lnSpc>
              <a:spcBef>
                <a:spcPts val="448"/>
              </a:spcBef>
              <a:spcAft>
                <a:spcPts val="0"/>
              </a:spcAft>
              <a:buClr>
                <a:srgbClr val="000000"/>
              </a:buClr>
              <a:buSzPct val="100000"/>
              <a:buFont typeface="Arial"/>
              <a:buChar char="•"/>
            </a:pPr>
            <a:r>
              <a:rPr lang="en-US" sz="2000" b="0" strike="noStrike">
                <a:solidFill>
                  <a:srgbClr val="000000"/>
                </a:solidFill>
                <a:latin typeface="Arial"/>
                <a:ea typeface="Arial"/>
                <a:cs typeface="Arial"/>
                <a:sym typeface="Arial"/>
              </a:rPr>
              <a:t>PDB-         Protein structure database    </a:t>
            </a:r>
            <a:r>
              <a:rPr lang="en-US" sz="2000" b="0" u="sng" strike="noStrike">
                <a:solidFill>
                  <a:srgbClr val="000000"/>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https://www.rcsb.org/</a:t>
            </a:r>
            <a:endParaRPr sz="2000" b="0" strike="noStrike">
              <a:solidFill>
                <a:srgbClr val="000000"/>
              </a:solidFill>
              <a:latin typeface="Arial"/>
              <a:ea typeface="Arial"/>
              <a:cs typeface="Arial"/>
              <a:sym typeface="Arial"/>
            </a:endParaRPr>
          </a:p>
          <a:p>
            <a:pPr marL="342720" marR="0" lvl="0" indent="-342720" algn="l" rtl="0">
              <a:lnSpc>
                <a:spcPct val="120000"/>
              </a:lnSpc>
              <a:spcBef>
                <a:spcPts val="448"/>
              </a:spcBef>
              <a:spcAft>
                <a:spcPts val="0"/>
              </a:spcAft>
              <a:buClr>
                <a:srgbClr val="000000"/>
              </a:buClr>
              <a:buSzPct val="100000"/>
              <a:buFont typeface="Arial"/>
              <a:buChar char="•"/>
            </a:pPr>
            <a:r>
              <a:rPr lang="en-US" sz="2000" b="0" strike="noStrike">
                <a:solidFill>
                  <a:srgbClr val="000000"/>
                </a:solidFill>
                <a:latin typeface="Arial"/>
                <a:ea typeface="Arial"/>
                <a:cs typeface="Arial"/>
                <a:sym typeface="Arial"/>
              </a:rPr>
              <a:t>UniprotKB-  Protein sequence database Database </a:t>
            </a:r>
            <a:r>
              <a:rPr lang="en-US" sz="2000" b="0" u="sng" strike="noStrike">
                <a:solidFill>
                  <a:srgbClr val="000000"/>
                </a:solidFill>
                <a:latin typeface="Arial"/>
                <a:ea typeface="Arial"/>
                <a:cs typeface="Arial"/>
                <a:sym typeface="Arial"/>
                <a:hlinkClick r:id="rId4">
                  <a:extLst>
                    <a:ext uri="{A12FA001-AC4F-418D-AE19-62706E023703}">
                      <ahyp:hlinkClr xmlns:ahyp="http://schemas.microsoft.com/office/drawing/2018/hyperlinkcolor" val="tx"/>
                    </a:ext>
                  </a:extLst>
                </a:hlinkClick>
              </a:rPr>
              <a:t>https://www.uniprot.org/uniprotkb?query=*</a:t>
            </a:r>
            <a:endParaRPr sz="2000" b="0" strike="noStrike">
              <a:solidFill>
                <a:srgbClr val="000000"/>
              </a:solidFill>
              <a:latin typeface="Arial"/>
              <a:ea typeface="Arial"/>
              <a:cs typeface="Arial"/>
              <a:sym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58"/>
          <p:cNvSpPr txBox="1"/>
          <p:nvPr/>
        </p:nvSpPr>
        <p:spPr>
          <a:xfrm>
            <a:off x="457200" y="274320"/>
            <a:ext cx="8229600" cy="5715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strike="noStrike">
                <a:solidFill>
                  <a:srgbClr val="000000"/>
                </a:solidFill>
                <a:latin typeface="Arial"/>
                <a:ea typeface="Arial"/>
                <a:cs typeface="Arial"/>
                <a:sym typeface="Arial"/>
              </a:rPr>
              <a:t>Secondary databases</a:t>
            </a:r>
            <a:endParaRPr sz="3200" b="0" strike="noStrike">
              <a:solidFill>
                <a:srgbClr val="000000"/>
              </a:solidFill>
              <a:latin typeface="Arial"/>
              <a:ea typeface="Arial"/>
              <a:cs typeface="Arial"/>
              <a:sym typeface="Arial"/>
            </a:endParaRPr>
          </a:p>
        </p:txBody>
      </p:sp>
      <p:sp>
        <p:nvSpPr>
          <p:cNvPr id="634" name="Google Shape;634;p58"/>
          <p:cNvSpPr txBox="1"/>
          <p:nvPr/>
        </p:nvSpPr>
        <p:spPr>
          <a:xfrm>
            <a:off x="457200" y="861393"/>
            <a:ext cx="8229600" cy="4525920"/>
          </a:xfrm>
          <a:prstGeom prst="rect">
            <a:avLst/>
          </a:prstGeom>
          <a:noFill/>
          <a:ln>
            <a:noFill/>
          </a:ln>
        </p:spPr>
        <p:txBody>
          <a:bodyPr spcFirstLastPara="1" wrap="square" lIns="91425" tIns="45700" rIns="91425" bIns="45700" anchor="t" anchorCtr="0">
            <a:normAutofit/>
          </a:bodyPr>
          <a:lstStyle/>
          <a:p>
            <a:pPr marL="342720" marR="0" lvl="0" indent="-342720" algn="l" rtl="0">
              <a:spcBef>
                <a:spcPts val="0"/>
              </a:spcBef>
              <a:spcAft>
                <a:spcPts val="0"/>
              </a:spcAft>
              <a:buClr>
                <a:srgbClr val="000000"/>
              </a:buClr>
              <a:buSzPts val="2000"/>
              <a:buFont typeface="Arial"/>
              <a:buChar char="•"/>
            </a:pPr>
            <a:r>
              <a:rPr lang="en-US" sz="2000" b="0" strike="noStrike">
                <a:solidFill>
                  <a:srgbClr val="000000"/>
                </a:solidFill>
                <a:latin typeface="Arial"/>
                <a:ea typeface="Arial"/>
                <a:cs typeface="Arial"/>
                <a:sym typeface="Arial"/>
              </a:rPr>
              <a:t>Secondary databases comprise data derived from the results of analyzing primary data.</a:t>
            </a:r>
            <a:endParaRPr sz="2000" b="0" strike="noStrike">
              <a:solidFill>
                <a:srgbClr val="000000"/>
              </a:solidFill>
              <a:latin typeface="Arial"/>
              <a:ea typeface="Arial"/>
              <a:cs typeface="Arial"/>
              <a:sym typeface="Arial"/>
            </a:endParaRPr>
          </a:p>
          <a:p>
            <a:pPr marL="342720" marR="0" lvl="0" indent="-342720" algn="l" rtl="0">
              <a:spcBef>
                <a:spcPts val="499"/>
              </a:spcBef>
              <a:spcAft>
                <a:spcPts val="0"/>
              </a:spcAft>
              <a:buClr>
                <a:srgbClr val="000000"/>
              </a:buClr>
              <a:buSzPts val="2000"/>
              <a:buFont typeface="Arial"/>
              <a:buChar char="•"/>
            </a:pPr>
            <a:r>
              <a:rPr lang="en-US" sz="2000" b="0" strike="noStrike">
                <a:solidFill>
                  <a:srgbClr val="000000"/>
                </a:solidFill>
                <a:latin typeface="Arial"/>
                <a:ea typeface="Arial"/>
                <a:cs typeface="Arial"/>
                <a:sym typeface="Arial"/>
              </a:rPr>
              <a:t>Secondary databases often draw upon information from numerous sources, including other databases (primary and secondary), controlled vocabularies and the scientific literature.</a:t>
            </a:r>
            <a:endParaRPr sz="2000" b="0" strike="noStrike">
              <a:solidFill>
                <a:srgbClr val="000000"/>
              </a:solidFill>
              <a:latin typeface="Arial"/>
              <a:ea typeface="Arial"/>
              <a:cs typeface="Arial"/>
              <a:sym typeface="Arial"/>
            </a:endParaRPr>
          </a:p>
          <a:p>
            <a:pPr marL="342720" marR="0" lvl="0" indent="-342720" algn="l" rtl="0">
              <a:spcBef>
                <a:spcPts val="499"/>
              </a:spcBef>
              <a:spcAft>
                <a:spcPts val="0"/>
              </a:spcAft>
              <a:buClr>
                <a:srgbClr val="000000"/>
              </a:buClr>
              <a:buSzPts val="2000"/>
              <a:buFont typeface="Arial"/>
              <a:buChar char="•"/>
            </a:pPr>
            <a:r>
              <a:rPr lang="en-US" sz="2000" b="0" strike="noStrike">
                <a:solidFill>
                  <a:srgbClr val="000000"/>
                </a:solidFill>
                <a:latin typeface="Arial"/>
                <a:ea typeface="Arial"/>
                <a:cs typeface="Arial"/>
                <a:sym typeface="Arial"/>
              </a:rPr>
              <a:t>They are highly curated, often using a complex combination of computational algorithms and manual analysis and interpretation to derive new knowledge from the public record of science.</a:t>
            </a:r>
            <a:endParaRPr sz="2000" b="0" strike="noStrike">
              <a:solidFill>
                <a:srgbClr val="000000"/>
              </a:solidFill>
              <a:latin typeface="Arial"/>
              <a:ea typeface="Arial"/>
              <a:cs typeface="Arial"/>
              <a:sym typeface="Arial"/>
            </a:endParaRPr>
          </a:p>
          <a:p>
            <a:pPr marL="342720" marR="0" lvl="0" indent="-342720" algn="l" rtl="0">
              <a:spcBef>
                <a:spcPts val="499"/>
              </a:spcBef>
              <a:spcAft>
                <a:spcPts val="0"/>
              </a:spcAft>
              <a:buClr>
                <a:srgbClr val="000000"/>
              </a:buClr>
              <a:buSzPts val="2000"/>
              <a:buFont typeface="Arial"/>
              <a:buChar char="•"/>
            </a:pPr>
            <a:r>
              <a:rPr lang="en-US" sz="2000" b="0" strike="noStrike">
                <a:solidFill>
                  <a:srgbClr val="000000"/>
                </a:solidFill>
                <a:latin typeface="Arial"/>
                <a:ea typeface="Arial"/>
                <a:cs typeface="Arial"/>
                <a:sym typeface="Arial"/>
              </a:rPr>
              <a:t>Examples</a:t>
            </a:r>
            <a:endParaRPr/>
          </a:p>
          <a:p>
            <a:pPr marL="342720" marR="0" lvl="0" indent="-342720" algn="l" rtl="0">
              <a:spcBef>
                <a:spcPts val="499"/>
              </a:spcBef>
              <a:spcAft>
                <a:spcPts val="0"/>
              </a:spcAft>
              <a:buClr>
                <a:srgbClr val="000000"/>
              </a:buClr>
              <a:buSzPts val="2000"/>
              <a:buFont typeface="Arial"/>
              <a:buChar char="•"/>
            </a:pPr>
            <a:r>
              <a:rPr lang="en-US" sz="2000" b="0" strike="noStrike">
                <a:solidFill>
                  <a:srgbClr val="000000"/>
                </a:solidFill>
                <a:latin typeface="Arial"/>
                <a:ea typeface="Arial"/>
                <a:cs typeface="Arial"/>
                <a:sym typeface="Arial"/>
              </a:rPr>
              <a:t>InterPro (protein families, motifs and domains)-</a:t>
            </a:r>
            <a:r>
              <a:rPr lang="en-US" sz="2000" b="0" u="sng" strike="noStrike">
                <a:solidFill>
                  <a:srgbClr val="000000"/>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https://www.ebi.ac.uk/interpro/</a:t>
            </a:r>
            <a:endParaRPr sz="2000" b="0" strike="noStrike">
              <a:solidFill>
                <a:srgbClr val="000000"/>
              </a:solidFill>
              <a:latin typeface="Arial"/>
              <a:ea typeface="Arial"/>
              <a:cs typeface="Arial"/>
              <a:sym typeface="Arial"/>
            </a:endParaRPr>
          </a:p>
          <a:p>
            <a:pPr marL="342720" marR="0" lvl="0" indent="-342720" algn="l" rtl="0">
              <a:spcBef>
                <a:spcPts val="499"/>
              </a:spcBef>
              <a:spcAft>
                <a:spcPts val="0"/>
              </a:spcAft>
              <a:buClr>
                <a:srgbClr val="000000"/>
              </a:buClr>
              <a:buSzPts val="2000"/>
              <a:buFont typeface="Arial"/>
              <a:buChar char="•"/>
            </a:pPr>
            <a:r>
              <a:rPr lang="en-US" sz="2000" b="0" strike="noStrike">
                <a:solidFill>
                  <a:srgbClr val="000000"/>
                </a:solidFill>
                <a:latin typeface="Arial"/>
                <a:ea typeface="Arial"/>
                <a:cs typeface="Arial"/>
                <a:sym typeface="Arial"/>
              </a:rPr>
              <a:t>Pfam</a:t>
            </a:r>
            <a:endParaRPr sz="2000" b="0" strike="noStrike">
              <a:solidFill>
                <a:srgbClr val="000000"/>
              </a:solidFill>
              <a:latin typeface="Arial"/>
              <a:ea typeface="Arial"/>
              <a:cs typeface="Arial"/>
              <a:sym typeface="Arial"/>
            </a:endParaRPr>
          </a:p>
          <a:p>
            <a:pPr marL="342720" marR="0" lvl="0" indent="-342720" algn="l" rtl="0">
              <a:spcBef>
                <a:spcPts val="499"/>
              </a:spcBef>
              <a:spcAft>
                <a:spcPts val="0"/>
              </a:spcAft>
              <a:buClr>
                <a:srgbClr val="000000"/>
              </a:buClr>
              <a:buSzPts val="2000"/>
              <a:buFont typeface="Arial"/>
              <a:buChar char="•"/>
            </a:pPr>
            <a:r>
              <a:rPr lang="en-US" sz="2000" b="0" strike="noStrike">
                <a:solidFill>
                  <a:srgbClr val="000000"/>
                </a:solidFill>
                <a:latin typeface="Arial"/>
                <a:ea typeface="Arial"/>
                <a:cs typeface="Arial"/>
                <a:sym typeface="Arial"/>
              </a:rPr>
              <a:t>Prosite</a:t>
            </a:r>
            <a:endParaRPr sz="2000" b="0" strike="noStrike">
              <a:solidFill>
                <a:srgbClr val="000000"/>
              </a:solidFill>
              <a:latin typeface="Arial"/>
              <a:ea typeface="Arial"/>
              <a:cs typeface="Arial"/>
              <a:sym typeface="Arial"/>
            </a:endParaRPr>
          </a:p>
          <a:p>
            <a:pPr marL="342720" marR="0" lvl="0" indent="-215720" algn="l" rtl="0">
              <a:spcBef>
                <a:spcPts val="598"/>
              </a:spcBef>
              <a:spcAft>
                <a:spcPts val="0"/>
              </a:spcAft>
              <a:buClr>
                <a:srgbClr val="000000"/>
              </a:buClr>
              <a:buSzPts val="2000"/>
              <a:buFont typeface="Arial"/>
              <a:buNone/>
            </a:pPr>
            <a:endParaRPr sz="2000" b="0" strike="noStrike">
              <a:solidFill>
                <a:srgbClr val="000000"/>
              </a:solidFill>
              <a:latin typeface="Arial"/>
              <a:ea typeface="Arial"/>
              <a:cs typeface="Arial"/>
              <a:sym typeface="Arial"/>
            </a:endParaRPr>
          </a:p>
          <a:p>
            <a:pPr marL="342720" marR="0" lvl="0" indent="-215720" algn="l" rtl="0">
              <a:spcBef>
                <a:spcPts val="598"/>
              </a:spcBef>
              <a:spcAft>
                <a:spcPts val="0"/>
              </a:spcAft>
              <a:buClr>
                <a:srgbClr val="000000"/>
              </a:buClr>
              <a:buSzPts val="2000"/>
              <a:buFont typeface="Arial"/>
              <a:buNone/>
            </a:pPr>
            <a:endParaRPr sz="2000" b="0" strike="noStrike">
              <a:solidFill>
                <a:srgbClr val="000000"/>
              </a:solidFill>
              <a:latin typeface="Arial"/>
              <a:ea typeface="Arial"/>
              <a:cs typeface="Arial"/>
              <a:sym typeface="Arial"/>
            </a:endParaRPr>
          </a:p>
          <a:p>
            <a:pPr marL="342720" marR="0" lvl="0" indent="-215720" algn="l" rtl="0">
              <a:spcBef>
                <a:spcPts val="598"/>
              </a:spcBef>
              <a:spcAft>
                <a:spcPts val="0"/>
              </a:spcAft>
              <a:buClr>
                <a:srgbClr val="000000"/>
              </a:buClr>
              <a:buSzPts val="2000"/>
              <a:buFont typeface="Arial"/>
              <a:buNone/>
            </a:pPr>
            <a:endParaRPr sz="2000" b="0" strike="noStrike">
              <a:solidFill>
                <a:srgbClr val="000000"/>
              </a:solidFill>
              <a:latin typeface="Arial"/>
              <a:ea typeface="Arial"/>
              <a:cs typeface="Arial"/>
              <a:sym typeface="Arial"/>
            </a:endParaRPr>
          </a:p>
          <a:p>
            <a:pPr marL="342720" marR="0" lvl="0" indent="-215720" algn="l" rtl="0">
              <a:spcBef>
                <a:spcPts val="598"/>
              </a:spcBef>
              <a:spcAft>
                <a:spcPts val="0"/>
              </a:spcAft>
              <a:buClr>
                <a:srgbClr val="000000"/>
              </a:buClr>
              <a:buSzPts val="2000"/>
              <a:buFont typeface="Arial"/>
              <a:buNone/>
            </a:pPr>
            <a:endParaRPr sz="2000" b="0" strike="noStrike">
              <a:solidFill>
                <a:srgbClr val="000000"/>
              </a:solidFill>
              <a:latin typeface="Arial"/>
              <a:ea typeface="Arial"/>
              <a:cs typeface="Arial"/>
              <a:sym typeface="Arial"/>
            </a:endParaRPr>
          </a:p>
        </p:txBody>
      </p:sp>
      <p:pic>
        <p:nvPicPr>
          <p:cNvPr id="635" name="Google Shape;635;p58" descr="See the source image"/>
          <p:cNvPicPr preferRelativeResize="0"/>
          <p:nvPr/>
        </p:nvPicPr>
        <p:blipFill rotWithShape="1">
          <a:blip r:embed="rId4">
            <a:alphaModFix/>
          </a:blip>
          <a:srcRect/>
          <a:stretch/>
        </p:blipFill>
        <p:spPr>
          <a:xfrm>
            <a:off x="2915816" y="4653136"/>
            <a:ext cx="6176280" cy="2204864"/>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59"/>
          <p:cNvSpPr txBox="1"/>
          <p:nvPr/>
        </p:nvSpPr>
        <p:spPr>
          <a:xfrm>
            <a:off x="457200" y="27432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strike="noStrike">
                <a:solidFill>
                  <a:srgbClr val="000000"/>
                </a:solidFill>
                <a:latin typeface="Arial"/>
                <a:ea typeface="Arial"/>
                <a:cs typeface="Arial"/>
                <a:sym typeface="Arial"/>
              </a:rPr>
              <a:t>Searching and querying the databases</a:t>
            </a:r>
            <a:endParaRPr/>
          </a:p>
        </p:txBody>
      </p:sp>
      <p:sp>
        <p:nvSpPr>
          <p:cNvPr id="641" name="Google Shape;641;p59"/>
          <p:cNvSpPr txBox="1"/>
          <p:nvPr/>
        </p:nvSpPr>
        <p:spPr>
          <a:xfrm>
            <a:off x="457200" y="1600200"/>
            <a:ext cx="8229600" cy="4525920"/>
          </a:xfrm>
          <a:prstGeom prst="rect">
            <a:avLst/>
          </a:prstGeom>
          <a:noFill/>
          <a:ln>
            <a:noFill/>
          </a:ln>
        </p:spPr>
        <p:txBody>
          <a:bodyPr spcFirstLastPara="1" wrap="square" lIns="91425" tIns="45700" rIns="91425" bIns="45700" anchor="t" anchorCtr="0">
            <a:normAutofit/>
          </a:bodyPr>
          <a:lstStyle/>
          <a:p>
            <a:pPr marL="342720" marR="0" lvl="0" indent="-342720" algn="l" rtl="0">
              <a:spcBef>
                <a:spcPts val="0"/>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Database searching for similar sequences is ubiquitous in bioinformatics. </a:t>
            </a:r>
            <a:endParaRPr sz="3200" b="0" strike="noStrike">
              <a:solidFill>
                <a:srgbClr val="000000"/>
              </a:solidFill>
              <a:latin typeface="Arial"/>
              <a:ea typeface="Arial"/>
              <a:cs typeface="Arial"/>
              <a:sym typeface="Arial"/>
            </a:endParaRPr>
          </a:p>
          <a:p>
            <a:pPr marL="342720" marR="0" lvl="0" indent="-342720" algn="l" rtl="0">
              <a:spcBef>
                <a:spcPts val="799"/>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 Databases are large and getting larger </a:t>
            </a:r>
            <a:endParaRPr sz="3200" b="0" strike="noStrike">
              <a:solidFill>
                <a:srgbClr val="000000"/>
              </a:solidFill>
              <a:latin typeface="Arial"/>
              <a:ea typeface="Arial"/>
              <a:cs typeface="Arial"/>
              <a:sym typeface="Arial"/>
            </a:endParaRPr>
          </a:p>
          <a:p>
            <a:pPr marL="342720" marR="0" lvl="0" indent="-342720" algn="l" rtl="0">
              <a:spcBef>
                <a:spcPts val="799"/>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 Need fast methods </a:t>
            </a:r>
            <a:endParaRPr sz="3200" b="0" strike="noStrike">
              <a:solidFill>
                <a:srgbClr val="000000"/>
              </a:solidFill>
              <a:latin typeface="Arial"/>
              <a:ea typeface="Arial"/>
              <a:cs typeface="Arial"/>
              <a:sym typeface="Arial"/>
            </a:endParaRPr>
          </a:p>
          <a:p>
            <a:pPr marL="342720" marR="0" lvl="0" indent="-342720" algn="l" rtl="0">
              <a:spcBef>
                <a:spcPts val="799"/>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Search Tools types</a:t>
            </a:r>
            <a:endParaRPr sz="3200" b="0" strike="noStrike">
              <a:solidFill>
                <a:srgbClr val="000000"/>
              </a:solidFill>
              <a:latin typeface="Arial"/>
              <a:ea typeface="Arial"/>
              <a:cs typeface="Arial"/>
              <a:sym typeface="Arial"/>
            </a:endParaRPr>
          </a:p>
          <a:p>
            <a:pPr marL="342720" marR="0" lvl="0" indent="-342720" algn="l" rtl="0">
              <a:spcBef>
                <a:spcPts val="799"/>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Similarity Search Tools – Smith-Waterman Searching </a:t>
            </a:r>
            <a:endParaRPr sz="3200" b="0" strike="noStrike">
              <a:solidFill>
                <a:srgbClr val="000000"/>
              </a:solidFill>
              <a:latin typeface="Arial"/>
              <a:ea typeface="Arial"/>
              <a:cs typeface="Arial"/>
              <a:sym typeface="Arial"/>
            </a:endParaRPr>
          </a:p>
          <a:p>
            <a:pPr marL="342720" marR="0" lvl="0" indent="-342720" algn="l" rtl="0">
              <a:spcBef>
                <a:spcPts val="799"/>
              </a:spcBef>
              <a:spcAft>
                <a:spcPts val="0"/>
              </a:spcAft>
              <a:buClr>
                <a:srgbClr val="000000"/>
              </a:buClr>
              <a:buSzPts val="3200"/>
              <a:buFont typeface="Arial"/>
              <a:buChar char="•"/>
            </a:pPr>
            <a:r>
              <a:rPr lang="en-US" sz="3200" b="0" strike="noStrike">
                <a:solidFill>
                  <a:srgbClr val="000000"/>
                </a:solidFill>
                <a:latin typeface="Arial"/>
                <a:ea typeface="Arial"/>
                <a:cs typeface="Arial"/>
                <a:sym typeface="Arial"/>
              </a:rPr>
              <a:t>Heuristic Search Tools – FASTA – BLAST</a:t>
            </a:r>
            <a:endParaRPr sz="3200" b="0"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6"/>
          <p:cNvSpPr txBox="1"/>
          <p:nvPr/>
        </p:nvSpPr>
        <p:spPr>
          <a:xfrm>
            <a:off x="152280" y="-360"/>
            <a:ext cx="4191120" cy="6705720"/>
          </a:xfrm>
          <a:prstGeom prst="rect">
            <a:avLst/>
          </a:prstGeom>
          <a:noFill/>
          <a:ln>
            <a:noFill/>
          </a:ln>
        </p:spPr>
        <p:txBody>
          <a:bodyPr spcFirstLastPara="1" wrap="square" lIns="91425" tIns="45700" rIns="91425" bIns="45700" anchor="t" anchorCtr="0">
            <a:normAutofit/>
          </a:bodyPr>
          <a:lstStyle/>
          <a:p>
            <a:pPr marL="342720" marR="0" lvl="0" indent="-342720" algn="l" rtl="0">
              <a:lnSpc>
                <a:spcPct val="80000"/>
              </a:lnSpc>
              <a:spcBef>
                <a:spcPts val="0"/>
              </a:spcBef>
              <a:spcAft>
                <a:spcPts val="0"/>
              </a:spcAft>
              <a:buClr>
                <a:srgbClr val="FF0000"/>
              </a:buClr>
              <a:buSzPts val="2000"/>
              <a:buFont typeface="Times New Roman"/>
              <a:buChar char="•"/>
            </a:pPr>
            <a:r>
              <a:rPr lang="en-US" sz="2000" b="1" i="0" u="none" strike="noStrike" cap="none">
                <a:solidFill>
                  <a:srgbClr val="FF0000"/>
                </a:solidFill>
                <a:latin typeface="Times New Roman"/>
                <a:ea typeface="Times New Roman"/>
                <a:cs typeface="Times New Roman"/>
                <a:sym typeface="Times New Roman"/>
              </a:rPr>
              <a:t>Non-covalent bonds (ionic, hydrogen)</a:t>
            </a:r>
            <a:r>
              <a:rPr lang="en-US" sz="2000" b="0" i="0" u="none" strike="noStrike" cap="none">
                <a:solidFill>
                  <a:srgbClr val="000000"/>
                </a:solidFill>
                <a:latin typeface="Times New Roman"/>
                <a:ea typeface="Times New Roman"/>
                <a:cs typeface="Times New Roman"/>
                <a:sym typeface="Times New Roman"/>
              </a:rPr>
              <a:t> are much weaker than </a:t>
            </a:r>
            <a:r>
              <a:rPr lang="en-US" sz="2000" b="1" i="0" u="none" strike="noStrike" cap="none">
                <a:solidFill>
                  <a:srgbClr val="000000"/>
                </a:solidFill>
                <a:latin typeface="Times New Roman"/>
                <a:ea typeface="Times New Roman"/>
                <a:cs typeface="Times New Roman"/>
                <a:sym typeface="Times New Roman"/>
              </a:rPr>
              <a:t>covalent bonds</a:t>
            </a:r>
            <a:r>
              <a:rPr lang="en-US" sz="2000" b="0" i="0" u="none" strike="noStrike" cap="none">
                <a:solidFill>
                  <a:srgbClr val="000000"/>
                </a:solidFill>
                <a:latin typeface="Times New Roman"/>
                <a:ea typeface="Times New Roman"/>
                <a:cs typeface="Times New Roman"/>
                <a:sym typeface="Times New Roman"/>
              </a:rPr>
              <a:t> (electron sharing) and so protein shape can be disrupted especially by temperature, pH , ions (salt). </a:t>
            </a:r>
            <a:endParaRPr sz="2000" b="0" i="0" u="none" strike="noStrike" cap="none">
              <a:solidFill>
                <a:srgbClr val="000000"/>
              </a:solidFill>
              <a:latin typeface="Arial"/>
              <a:ea typeface="Arial"/>
              <a:cs typeface="Arial"/>
              <a:sym typeface="Arial"/>
            </a:endParaRPr>
          </a:p>
          <a:p>
            <a:pPr marL="342720" marR="0" lvl="0" indent="-342720" algn="l" rtl="0">
              <a:lnSpc>
                <a:spcPct val="80000"/>
              </a:lnSpc>
              <a:spcBef>
                <a:spcPts val="499"/>
              </a:spcBef>
              <a:spcAft>
                <a:spcPts val="0"/>
              </a:spcAft>
              <a:buClr>
                <a:srgbClr val="000000"/>
              </a:buClr>
              <a:buSzPts val="2000"/>
              <a:buFont typeface="Times New Roman"/>
              <a:buChar char="•"/>
            </a:pPr>
            <a:r>
              <a:rPr lang="en-US" sz="2000" b="0" i="0" u="none" strike="noStrike" cap="none">
                <a:solidFill>
                  <a:srgbClr val="000000"/>
                </a:solidFill>
                <a:latin typeface="Times New Roman"/>
                <a:ea typeface="Times New Roman"/>
                <a:cs typeface="Times New Roman"/>
                <a:sym typeface="Times New Roman"/>
              </a:rPr>
              <a:t>It involves more dispersed variations of electromagnetic interactions. </a:t>
            </a:r>
            <a:endParaRPr sz="2000" b="0" i="0" u="none" strike="noStrike" cap="none">
              <a:solidFill>
                <a:srgbClr val="000000"/>
              </a:solidFill>
              <a:latin typeface="Arial"/>
              <a:ea typeface="Arial"/>
              <a:cs typeface="Arial"/>
              <a:sym typeface="Arial"/>
            </a:endParaRPr>
          </a:p>
          <a:p>
            <a:pPr marL="342720" marR="0" lvl="0" indent="-342720" algn="l" rtl="0">
              <a:lnSpc>
                <a:spcPct val="80000"/>
              </a:lnSpc>
              <a:spcBef>
                <a:spcPts val="499"/>
              </a:spcBef>
              <a:spcAft>
                <a:spcPts val="0"/>
              </a:spcAft>
              <a:buClr>
                <a:srgbClr val="000000"/>
              </a:buClr>
              <a:buSzPts val="2000"/>
              <a:buFont typeface="Times New Roman"/>
              <a:buChar char="•"/>
            </a:pPr>
            <a:r>
              <a:rPr lang="en-US" sz="2000" b="0" i="0" u="none" strike="noStrike" cap="none">
                <a:solidFill>
                  <a:srgbClr val="000000"/>
                </a:solidFill>
                <a:latin typeface="Times New Roman"/>
                <a:ea typeface="Times New Roman"/>
                <a:cs typeface="Times New Roman"/>
                <a:sym typeface="Times New Roman"/>
              </a:rPr>
              <a:t>Critical in maintaining the three-dimensional structure of large molecules, such as proteins and nucleic acids</a:t>
            </a:r>
            <a:endParaRPr sz="2000" b="0" i="0" u="none" strike="noStrike" cap="none">
              <a:solidFill>
                <a:srgbClr val="000000"/>
              </a:solidFill>
              <a:latin typeface="Arial"/>
              <a:ea typeface="Arial"/>
              <a:cs typeface="Arial"/>
              <a:sym typeface="Arial"/>
            </a:endParaRPr>
          </a:p>
          <a:p>
            <a:pPr marL="342720" marR="0" lvl="0" indent="-342720" algn="l" rtl="0">
              <a:lnSpc>
                <a:spcPct val="80000"/>
              </a:lnSpc>
              <a:spcBef>
                <a:spcPts val="499"/>
              </a:spcBef>
              <a:spcAft>
                <a:spcPts val="0"/>
              </a:spcAft>
              <a:buClr>
                <a:srgbClr val="000000"/>
              </a:buClr>
              <a:buSzPts val="2000"/>
              <a:buFont typeface="Times New Roman"/>
              <a:buChar char="•"/>
            </a:pPr>
            <a:r>
              <a:rPr lang="en-US" sz="2000" b="0" i="0" u="none" strike="noStrike" cap="none">
                <a:solidFill>
                  <a:srgbClr val="000000"/>
                </a:solidFill>
                <a:latin typeface="Times New Roman"/>
                <a:ea typeface="Times New Roman"/>
                <a:cs typeface="Times New Roman"/>
                <a:sym typeface="Times New Roman"/>
              </a:rPr>
              <a:t>There are four commonly mentioned types of non-covalent interactions: hydrogen bonds, ionic bonds, van der Waals forces, and hydrophobic interactions.</a:t>
            </a:r>
            <a:endParaRPr sz="2000" b="0" i="0" u="none" strike="noStrike" cap="none">
              <a:solidFill>
                <a:srgbClr val="000000"/>
              </a:solidFill>
              <a:latin typeface="Arial"/>
              <a:ea typeface="Arial"/>
              <a:cs typeface="Arial"/>
              <a:sym typeface="Arial"/>
            </a:endParaRPr>
          </a:p>
          <a:p>
            <a:pPr marL="742680" marR="0" lvl="1" indent="-285480" algn="l" rtl="0">
              <a:lnSpc>
                <a:spcPct val="80000"/>
              </a:lnSpc>
              <a:spcBef>
                <a:spcPts val="448"/>
              </a:spcBef>
              <a:spcAft>
                <a:spcPts val="0"/>
              </a:spcAft>
              <a:buClr>
                <a:srgbClr val="000000"/>
              </a:buClr>
              <a:buSzPts val="1800"/>
              <a:buFont typeface="Times New Roman"/>
              <a:buChar char="–"/>
            </a:pPr>
            <a:r>
              <a:rPr lang="en-US" sz="1800" b="0" i="0" u="none" strike="noStrike" cap="none">
                <a:solidFill>
                  <a:srgbClr val="000000"/>
                </a:solidFill>
                <a:latin typeface="Times New Roman"/>
                <a:ea typeface="Times New Roman"/>
                <a:cs typeface="Times New Roman"/>
                <a:sym typeface="Times New Roman"/>
              </a:rPr>
              <a:t>The noncovalent interactions hold together the two strands DNA in the double helix, stabilize secondary and tertiary structures of proteins, and enable enzyme-substrate binding and antibody-antigen association.</a:t>
            </a:r>
            <a:endParaRPr sz="1800" b="0" i="0" u="none" strike="noStrike" cap="none">
              <a:solidFill>
                <a:srgbClr val="000000"/>
              </a:solidFill>
              <a:latin typeface="Arial"/>
              <a:ea typeface="Arial"/>
              <a:cs typeface="Arial"/>
              <a:sym typeface="Arial"/>
            </a:endParaRPr>
          </a:p>
          <a:p>
            <a:pPr marL="342720" marR="0" lvl="0" indent="-228420" algn="l" rtl="0">
              <a:lnSpc>
                <a:spcPct val="80000"/>
              </a:lnSpc>
              <a:spcBef>
                <a:spcPts val="448"/>
              </a:spcBef>
              <a:spcAft>
                <a:spcPts val="0"/>
              </a:spcAft>
              <a:buClr>
                <a:srgbClr val="000000"/>
              </a:buClr>
              <a:buSzPts val="1800"/>
              <a:buFont typeface="Times New Roman"/>
              <a:buNone/>
            </a:pPr>
            <a:endParaRPr sz="1800" b="0" i="0" u="none" strike="noStrike" cap="none">
              <a:solidFill>
                <a:srgbClr val="000000"/>
              </a:solidFill>
              <a:latin typeface="Arial"/>
              <a:ea typeface="Arial"/>
              <a:cs typeface="Arial"/>
              <a:sym typeface="Arial"/>
            </a:endParaRPr>
          </a:p>
        </p:txBody>
      </p:sp>
      <p:pic>
        <p:nvPicPr>
          <p:cNvPr id="107" name="Google Shape;107;p6"/>
          <p:cNvPicPr preferRelativeResize="0"/>
          <p:nvPr/>
        </p:nvPicPr>
        <p:blipFill rotWithShape="1">
          <a:blip r:embed="rId3">
            <a:alphaModFix/>
          </a:blip>
          <a:srcRect/>
          <a:stretch/>
        </p:blipFill>
        <p:spPr>
          <a:xfrm>
            <a:off x="4191120" y="762120"/>
            <a:ext cx="4647960" cy="1447560"/>
          </a:xfrm>
          <a:prstGeom prst="rect">
            <a:avLst/>
          </a:prstGeom>
          <a:noFill/>
          <a:ln>
            <a:noFill/>
          </a:ln>
        </p:spPr>
      </p:pic>
      <p:pic>
        <p:nvPicPr>
          <p:cNvPr id="108" name="Google Shape;108;p6"/>
          <p:cNvPicPr preferRelativeResize="0"/>
          <p:nvPr/>
        </p:nvPicPr>
        <p:blipFill rotWithShape="1">
          <a:blip r:embed="rId4">
            <a:alphaModFix/>
          </a:blip>
          <a:srcRect/>
          <a:stretch/>
        </p:blipFill>
        <p:spPr>
          <a:xfrm>
            <a:off x="4572000" y="2666880"/>
            <a:ext cx="3895560" cy="396252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60"/>
          <p:cNvSpPr txBox="1"/>
          <p:nvPr/>
        </p:nvSpPr>
        <p:spPr>
          <a:xfrm>
            <a:off x="457200" y="274320"/>
            <a:ext cx="8229600" cy="563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strike="noStrike">
                <a:solidFill>
                  <a:srgbClr val="000000"/>
                </a:solidFill>
                <a:latin typeface="Arial"/>
                <a:ea typeface="Arial"/>
                <a:cs typeface="Arial"/>
                <a:sym typeface="Arial"/>
              </a:rPr>
              <a:t>BLAST</a:t>
            </a:r>
            <a:endParaRPr/>
          </a:p>
        </p:txBody>
      </p:sp>
      <p:sp>
        <p:nvSpPr>
          <p:cNvPr id="647" name="Google Shape;647;p60"/>
          <p:cNvSpPr txBox="1"/>
          <p:nvPr/>
        </p:nvSpPr>
        <p:spPr>
          <a:xfrm>
            <a:off x="457200" y="837720"/>
            <a:ext cx="8229600" cy="5715000"/>
          </a:xfrm>
          <a:prstGeom prst="rect">
            <a:avLst/>
          </a:prstGeom>
          <a:noFill/>
          <a:ln>
            <a:noFill/>
          </a:ln>
        </p:spPr>
        <p:txBody>
          <a:bodyPr spcFirstLastPara="1" wrap="square" lIns="91425" tIns="45700" rIns="91425" bIns="45700" anchor="t" anchorCtr="0">
            <a:normAutofit/>
          </a:bodyPr>
          <a:lstStyle/>
          <a:p>
            <a:pPr marL="342720" marR="0" lvl="0" indent="-342720" algn="l" rtl="0">
              <a:spcBef>
                <a:spcPts val="0"/>
              </a:spcBef>
              <a:spcAft>
                <a:spcPts val="0"/>
              </a:spcAft>
              <a:buClr>
                <a:srgbClr val="000000"/>
              </a:buClr>
              <a:buSzPts val="2800"/>
              <a:buFont typeface="Arial"/>
              <a:buChar char="•"/>
            </a:pPr>
            <a:r>
              <a:rPr lang="en-US" sz="2800" b="0" strike="noStrike">
                <a:solidFill>
                  <a:srgbClr val="000000"/>
                </a:solidFill>
                <a:latin typeface="Arial"/>
                <a:ea typeface="Arial"/>
                <a:cs typeface="Arial"/>
                <a:sym typeface="Arial"/>
              </a:rPr>
              <a:t>BLAST stands for Basic Local Alignment Search Tool. </a:t>
            </a:r>
            <a:endParaRPr sz="2800" b="0" strike="noStrike">
              <a:solidFill>
                <a:srgbClr val="000000"/>
              </a:solidFill>
              <a:latin typeface="Arial"/>
              <a:ea typeface="Arial"/>
              <a:cs typeface="Arial"/>
              <a:sym typeface="Arial"/>
            </a:endParaRPr>
          </a:p>
          <a:p>
            <a:pPr marL="342720" marR="0" lvl="0" indent="-342720" algn="l" rtl="0">
              <a:spcBef>
                <a:spcPts val="697"/>
              </a:spcBef>
              <a:spcAft>
                <a:spcPts val="0"/>
              </a:spcAft>
              <a:buClr>
                <a:srgbClr val="000000"/>
              </a:buClr>
              <a:buSzPts val="2800"/>
              <a:buFont typeface="Arial"/>
              <a:buChar char="•"/>
            </a:pPr>
            <a:r>
              <a:rPr lang="en-US" sz="2800" b="0" strike="noStrike">
                <a:solidFill>
                  <a:srgbClr val="000000"/>
                </a:solidFill>
                <a:latin typeface="Arial"/>
                <a:ea typeface="Arial"/>
                <a:cs typeface="Arial"/>
                <a:sym typeface="Arial"/>
              </a:rPr>
              <a:t>It is a local alignment algorithm-based tool that is used for aligning multiple sequences and to find similarity or dissimilarity among various species. </a:t>
            </a:r>
            <a:endParaRPr sz="2800" b="0" strike="noStrike">
              <a:solidFill>
                <a:srgbClr val="000000"/>
              </a:solidFill>
              <a:latin typeface="Arial"/>
              <a:ea typeface="Arial"/>
              <a:cs typeface="Arial"/>
              <a:sym typeface="Arial"/>
            </a:endParaRPr>
          </a:p>
          <a:p>
            <a:pPr marL="342720" marR="0" lvl="0" indent="-342720" algn="l" rtl="0">
              <a:spcBef>
                <a:spcPts val="697"/>
              </a:spcBef>
              <a:spcAft>
                <a:spcPts val="0"/>
              </a:spcAft>
              <a:buClr>
                <a:srgbClr val="000000"/>
              </a:buClr>
              <a:buSzPts val="2800"/>
              <a:buFont typeface="Arial"/>
              <a:buChar char="•"/>
            </a:pPr>
            <a:r>
              <a:rPr lang="en-US" sz="2800" b="0" strike="noStrike">
                <a:solidFill>
                  <a:srgbClr val="000000"/>
                </a:solidFill>
                <a:latin typeface="Arial"/>
                <a:ea typeface="Arial"/>
                <a:cs typeface="Arial"/>
                <a:sym typeface="Arial"/>
              </a:rPr>
              <a:t>BLAST is a heuristic method which means that it is a dynamic programming algorithm that is faster, efficient but relatively less sensitive. </a:t>
            </a:r>
            <a:endParaRPr sz="2800" b="0" strike="noStrike">
              <a:solidFill>
                <a:srgbClr val="000000"/>
              </a:solidFill>
              <a:latin typeface="Arial"/>
              <a:ea typeface="Arial"/>
              <a:cs typeface="Arial"/>
              <a:sym typeface="Arial"/>
            </a:endParaRPr>
          </a:p>
          <a:p>
            <a:pPr marL="342720" marR="0" lvl="0" indent="-342720" algn="l" rtl="0">
              <a:spcBef>
                <a:spcPts val="697"/>
              </a:spcBef>
              <a:spcAft>
                <a:spcPts val="0"/>
              </a:spcAft>
              <a:buClr>
                <a:srgbClr val="000000"/>
              </a:buClr>
              <a:buSzPts val="2800"/>
              <a:buFont typeface="Arial"/>
              <a:buChar char="•"/>
            </a:pPr>
            <a:r>
              <a:rPr lang="en-US" sz="2800" b="0" strike="noStrike">
                <a:solidFill>
                  <a:srgbClr val="000000"/>
                </a:solidFill>
                <a:latin typeface="Arial"/>
                <a:ea typeface="Arial"/>
                <a:cs typeface="Arial"/>
                <a:sym typeface="Arial"/>
              </a:rPr>
              <a:t>Finds regions of similarity between sequences. </a:t>
            </a:r>
            <a:endParaRPr sz="2800" b="0" strike="noStrike">
              <a:solidFill>
                <a:srgbClr val="000000"/>
              </a:solidFill>
              <a:latin typeface="Arial"/>
              <a:ea typeface="Arial"/>
              <a:cs typeface="Arial"/>
              <a:sym typeface="Arial"/>
            </a:endParaRPr>
          </a:p>
          <a:p>
            <a:pPr marL="342720" marR="0" lvl="0" indent="-342720" algn="l" rtl="0">
              <a:spcBef>
                <a:spcPts val="697"/>
              </a:spcBef>
              <a:spcAft>
                <a:spcPts val="0"/>
              </a:spcAft>
              <a:buClr>
                <a:srgbClr val="000000"/>
              </a:buClr>
              <a:buSzPts val="2800"/>
              <a:buFont typeface="Arial"/>
              <a:buChar char="•"/>
            </a:pPr>
            <a:r>
              <a:rPr lang="en-US" sz="2800" b="0" strike="noStrike">
                <a:solidFill>
                  <a:srgbClr val="000000"/>
                </a:solidFill>
                <a:latin typeface="Arial"/>
                <a:ea typeface="Arial"/>
                <a:cs typeface="Arial"/>
                <a:sym typeface="Arial"/>
              </a:rPr>
              <a:t>The program compares nucleotide or protein sequences and calculates the statistical significance of matches. </a:t>
            </a:r>
            <a:endParaRPr sz="2800" b="0" strike="noStrike">
              <a:solidFill>
                <a:srgbClr val="000000"/>
              </a:solidFill>
              <a:latin typeface="Arial"/>
              <a:ea typeface="Arial"/>
              <a:cs typeface="Arial"/>
              <a:sym typeface="Arial"/>
            </a:endParaRPr>
          </a:p>
          <a:p>
            <a:pPr marL="342720" marR="0" lvl="0" indent="-164920" algn="l" rtl="0">
              <a:spcBef>
                <a:spcPts val="697"/>
              </a:spcBef>
              <a:spcAft>
                <a:spcPts val="0"/>
              </a:spcAft>
              <a:buClr>
                <a:srgbClr val="000000"/>
              </a:buClr>
              <a:buSzPts val="2800"/>
              <a:buFont typeface="Arial"/>
              <a:buNone/>
            </a:pPr>
            <a:endParaRPr sz="2800" b="0" strike="noStrike">
              <a:solidFill>
                <a:srgbClr val="000000"/>
              </a:solidFill>
              <a:latin typeface="Arial"/>
              <a:ea typeface="Arial"/>
              <a:cs typeface="Arial"/>
              <a:sym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61"/>
          <p:cNvSpPr txBox="1">
            <a:spLocks noGrp="1"/>
          </p:cNvSpPr>
          <p:nvPr>
            <p:ph type="title"/>
          </p:nvPr>
        </p:nvSpPr>
        <p:spPr>
          <a:xfrm>
            <a:off x="426727" y="-18488"/>
            <a:ext cx="8229600" cy="463846"/>
          </a:xfrm>
          <a:prstGeom prst="rect">
            <a:avLst/>
          </a:prstGeom>
          <a:noFill/>
          <a:ln>
            <a:noFill/>
          </a:ln>
        </p:spPr>
        <p:txBody>
          <a:bodyPr spcFirstLastPara="1" wrap="square" lIns="90000" tIns="46800" rIns="90000" bIns="46800" anchor="ctr" anchorCtr="0">
            <a:spAutoFit/>
          </a:bodyPr>
          <a:lstStyle/>
          <a:p>
            <a:pPr marL="0" lvl="0" indent="0" algn="l" rtl="0">
              <a:spcBef>
                <a:spcPts val="0"/>
              </a:spcBef>
              <a:spcAft>
                <a:spcPts val="0"/>
              </a:spcAft>
              <a:buNone/>
            </a:pPr>
            <a:r>
              <a:rPr lang="en-US" sz="2400" b="1"/>
              <a:t>BLAST Algorithm</a:t>
            </a:r>
            <a:endParaRPr sz="2400" b="1"/>
          </a:p>
        </p:txBody>
      </p:sp>
      <p:sp>
        <p:nvSpPr>
          <p:cNvPr id="653" name="Google Shape;653;p61"/>
          <p:cNvSpPr/>
          <p:nvPr/>
        </p:nvSpPr>
        <p:spPr>
          <a:xfrm>
            <a:off x="323529" y="3501008"/>
            <a:ext cx="8496944" cy="258532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The steps are as follows:</a:t>
            </a:r>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Split query into overlapping words of length W (the W-mers)</a:t>
            </a:r>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Find a “neighborhood” of similar words for each word</a:t>
            </a:r>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Lookup each word in the neighborhood in a hash table to find the location in the database where each word occurs. </a:t>
            </a:r>
            <a:endParaRPr sz="18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Call these the </a:t>
            </a:r>
            <a:r>
              <a:rPr lang="en-US" sz="1800" i="1">
                <a:solidFill>
                  <a:schemeClr val="dk1"/>
                </a:solidFill>
                <a:latin typeface="Arial"/>
                <a:ea typeface="Arial"/>
                <a:cs typeface="Arial"/>
                <a:sym typeface="Arial"/>
              </a:rPr>
              <a:t>seeds</a:t>
            </a:r>
            <a:r>
              <a:rPr lang="en-US" sz="1800">
                <a:solidFill>
                  <a:schemeClr val="dk1"/>
                </a:solidFill>
                <a:latin typeface="Arial"/>
                <a:ea typeface="Arial"/>
                <a:cs typeface="Arial"/>
                <a:sym typeface="Arial"/>
              </a:rPr>
              <a:t>, and let </a:t>
            </a:r>
            <a:r>
              <a:rPr lang="en-US" sz="1800" i="1">
                <a:solidFill>
                  <a:schemeClr val="dk1"/>
                </a:solidFill>
                <a:latin typeface="Arial"/>
                <a:ea typeface="Arial"/>
                <a:cs typeface="Arial"/>
                <a:sym typeface="Arial"/>
              </a:rPr>
              <a:t>S</a:t>
            </a:r>
            <a:r>
              <a:rPr lang="en-US" sz="1800">
                <a:solidFill>
                  <a:schemeClr val="dk1"/>
                </a:solidFill>
                <a:latin typeface="Arial"/>
                <a:ea typeface="Arial"/>
                <a:cs typeface="Arial"/>
                <a:sym typeface="Arial"/>
              </a:rPr>
              <a:t> be the collection of seeds.</a:t>
            </a:r>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Extend the seeds in </a:t>
            </a:r>
            <a:r>
              <a:rPr lang="en-US" sz="1800" i="1">
                <a:solidFill>
                  <a:schemeClr val="dk1"/>
                </a:solidFill>
                <a:latin typeface="Arial"/>
                <a:ea typeface="Arial"/>
                <a:cs typeface="Arial"/>
                <a:sym typeface="Arial"/>
              </a:rPr>
              <a:t>S</a:t>
            </a:r>
            <a:r>
              <a:rPr lang="en-US" sz="1800">
                <a:solidFill>
                  <a:schemeClr val="dk1"/>
                </a:solidFill>
                <a:latin typeface="Arial"/>
                <a:ea typeface="Arial"/>
                <a:cs typeface="Arial"/>
                <a:sym typeface="Arial"/>
              </a:rPr>
              <a:t> until the score of the alignment drops off below some threshold </a:t>
            </a:r>
            <a:r>
              <a:rPr lang="en-US" sz="1800" i="1">
                <a:solidFill>
                  <a:schemeClr val="dk1"/>
                </a:solidFill>
                <a:latin typeface="Arial"/>
                <a:ea typeface="Arial"/>
                <a:cs typeface="Arial"/>
                <a:sym typeface="Arial"/>
              </a:rPr>
              <a:t>X</a:t>
            </a:r>
            <a:r>
              <a:rPr lang="en-US" sz="1800">
                <a:solidFill>
                  <a:schemeClr val="dk1"/>
                </a:solidFill>
                <a:latin typeface="Arial"/>
                <a:ea typeface="Arial"/>
                <a:cs typeface="Arial"/>
                <a:sym typeface="Arial"/>
              </a:rPr>
              <a:t>.</a:t>
            </a:r>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Report matches with overall highest scores</a:t>
            </a:r>
            <a:endParaRPr/>
          </a:p>
        </p:txBody>
      </p:sp>
      <p:pic>
        <p:nvPicPr>
          <p:cNvPr id="654" name="Google Shape;654;p61" descr="page73image41522464.png"/>
          <p:cNvPicPr preferRelativeResize="0"/>
          <p:nvPr/>
        </p:nvPicPr>
        <p:blipFill rotWithShape="1">
          <a:blip r:embed="rId3">
            <a:alphaModFix/>
          </a:blip>
          <a:srcRect/>
          <a:stretch/>
        </p:blipFill>
        <p:spPr>
          <a:xfrm>
            <a:off x="19050" y="404664"/>
            <a:ext cx="9124950" cy="288032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62"/>
          <p:cNvSpPr txBox="1"/>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marR="0" lvl="0" indent="0" algn="ctr" rtl="0">
              <a:spcBef>
                <a:spcPts val="0"/>
              </a:spcBef>
              <a:spcAft>
                <a:spcPts val="0"/>
              </a:spcAft>
              <a:buNone/>
            </a:pPr>
            <a:endParaRPr sz="3200" b="0" strike="noStrike">
              <a:solidFill>
                <a:srgbClr val="000000"/>
              </a:solidFill>
              <a:latin typeface="Arial"/>
              <a:ea typeface="Arial"/>
              <a:cs typeface="Arial"/>
              <a:sym typeface="Arial"/>
            </a:endParaRPr>
          </a:p>
        </p:txBody>
      </p:sp>
      <p:sp>
        <p:nvSpPr>
          <p:cNvPr id="660" name="Google Shape;660;p62"/>
          <p:cNvSpPr txBox="1"/>
          <p:nvPr/>
        </p:nvSpPr>
        <p:spPr>
          <a:xfrm>
            <a:off x="533520" y="5238720"/>
            <a:ext cx="8076960" cy="1295280"/>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None/>
            </a:pPr>
            <a:r>
              <a:rPr lang="en-US" sz="1800" b="0" strike="noStrike">
                <a:solidFill>
                  <a:srgbClr val="000000"/>
                </a:solidFill>
                <a:latin typeface="Arial"/>
                <a:ea typeface="Arial"/>
                <a:cs typeface="Arial"/>
                <a:sym typeface="Arial"/>
              </a:rPr>
              <a:t>(1) Enter the query sequence; (2) Select a job title; (3) Select the database to search; (4) Select the BLAST algorithm to use; (5) Adjust the algorithm as necessary; (6) Start the BLAST. </a:t>
            </a:r>
            <a:endParaRPr sz="1800" b="0" strike="noStrike">
              <a:solidFill>
                <a:srgbClr val="000000"/>
              </a:solidFill>
              <a:latin typeface="Arial"/>
              <a:ea typeface="Arial"/>
              <a:cs typeface="Arial"/>
              <a:sym typeface="Arial"/>
            </a:endParaRPr>
          </a:p>
        </p:txBody>
      </p:sp>
      <p:pic>
        <p:nvPicPr>
          <p:cNvPr id="661" name="Google Shape;661;p62" descr="See the source image"/>
          <p:cNvPicPr preferRelativeResize="0"/>
          <p:nvPr/>
        </p:nvPicPr>
        <p:blipFill rotWithShape="1">
          <a:blip r:embed="rId3">
            <a:alphaModFix/>
          </a:blip>
          <a:srcRect/>
          <a:stretch/>
        </p:blipFill>
        <p:spPr>
          <a:xfrm>
            <a:off x="533520" y="304920"/>
            <a:ext cx="7543800" cy="493380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63"/>
          <p:cNvSpPr txBox="1"/>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marR="0" lvl="0" indent="0" algn="ctr" rtl="0">
              <a:spcBef>
                <a:spcPts val="0"/>
              </a:spcBef>
              <a:spcAft>
                <a:spcPts val="0"/>
              </a:spcAft>
              <a:buNone/>
            </a:pPr>
            <a:endParaRPr sz="3200" b="0" strike="noStrike">
              <a:solidFill>
                <a:srgbClr val="000000"/>
              </a:solidFill>
              <a:latin typeface="Arial"/>
              <a:ea typeface="Arial"/>
              <a:cs typeface="Arial"/>
              <a:sym typeface="Arial"/>
            </a:endParaRPr>
          </a:p>
        </p:txBody>
      </p:sp>
      <p:sp>
        <p:nvSpPr>
          <p:cNvPr id="667" name="Google Shape;667;p63"/>
          <p:cNvSpPr txBox="1"/>
          <p:nvPr/>
        </p:nvSpPr>
        <p:spPr>
          <a:xfrm>
            <a:off x="457200" y="1143000"/>
            <a:ext cx="8229600" cy="498312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68" name="Google Shape;668;p63" descr="See the source image"/>
          <p:cNvPicPr preferRelativeResize="0"/>
          <p:nvPr/>
        </p:nvPicPr>
        <p:blipFill rotWithShape="1">
          <a:blip r:embed="rId3">
            <a:alphaModFix/>
          </a:blip>
          <a:srcRect/>
          <a:stretch/>
        </p:blipFill>
        <p:spPr>
          <a:xfrm>
            <a:off x="685800" y="309600"/>
            <a:ext cx="8001000" cy="654840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64"/>
          <p:cNvSpPr txBox="1"/>
          <p:nvPr/>
        </p:nvSpPr>
        <p:spPr>
          <a:xfrm>
            <a:off x="533520" y="-762480"/>
            <a:ext cx="8229600" cy="1143000"/>
          </a:xfrm>
          <a:prstGeom prst="rect">
            <a:avLst/>
          </a:prstGeom>
          <a:noFill/>
          <a:ln>
            <a:noFill/>
          </a:ln>
        </p:spPr>
        <p:txBody>
          <a:bodyPr spcFirstLastPara="1" wrap="square" lIns="90000" tIns="46800" rIns="90000" bIns="46800" anchor="ctr" anchorCtr="0">
            <a:spAutoFit/>
          </a:bodyPr>
          <a:lstStyle/>
          <a:p>
            <a:pPr marL="0" marR="0" lvl="0" indent="0" algn="ctr" rtl="0">
              <a:spcBef>
                <a:spcPts val="0"/>
              </a:spcBef>
              <a:spcAft>
                <a:spcPts val="0"/>
              </a:spcAft>
              <a:buNone/>
            </a:pPr>
            <a:endParaRPr sz="3200" b="0" strike="noStrike">
              <a:solidFill>
                <a:srgbClr val="000000"/>
              </a:solidFill>
              <a:latin typeface="Arial"/>
              <a:ea typeface="Arial"/>
              <a:cs typeface="Arial"/>
              <a:sym typeface="Arial"/>
            </a:endParaRPr>
          </a:p>
        </p:txBody>
      </p:sp>
      <p:sp>
        <p:nvSpPr>
          <p:cNvPr id="674" name="Google Shape;674;p64"/>
          <p:cNvSpPr txBox="1"/>
          <p:nvPr/>
        </p:nvSpPr>
        <p:spPr>
          <a:xfrm>
            <a:off x="457200" y="692696"/>
            <a:ext cx="8229600" cy="5433424"/>
          </a:xfrm>
          <a:prstGeom prst="rect">
            <a:avLst/>
          </a:prstGeom>
          <a:noFill/>
          <a:ln>
            <a:noFill/>
          </a:ln>
        </p:spPr>
        <p:txBody>
          <a:bodyPr spcFirstLastPara="1" wrap="square" lIns="91425" tIns="45700" rIns="91425" bIns="45700" anchor="t" anchorCtr="0">
            <a:normAutofit/>
          </a:bodyPr>
          <a:lstStyle/>
          <a:p>
            <a:pPr marL="342720" marR="0" lvl="0" indent="-342720" algn="just" rtl="0">
              <a:spcBef>
                <a:spcPts val="0"/>
              </a:spcBef>
              <a:spcAft>
                <a:spcPts val="0"/>
              </a:spcAft>
              <a:buClr>
                <a:srgbClr val="000000"/>
              </a:buClr>
              <a:buSzPts val="2400"/>
              <a:buFont typeface="Arial"/>
              <a:buChar char="•"/>
            </a:pPr>
            <a:r>
              <a:rPr lang="en-US" sz="2400" b="0" strike="noStrike">
                <a:solidFill>
                  <a:srgbClr val="000000"/>
                </a:solidFill>
                <a:latin typeface="Arial"/>
                <a:ea typeface="Arial"/>
                <a:cs typeface="Arial"/>
                <a:sym typeface="Arial"/>
              </a:rPr>
              <a:t>Blast returns the output in the form of hit tables that are arranged in decreasing order of matched accession number along with their titles, query coverage, sequence identity, score, and an e-value in separate columns. The reliability of the matched sequences is assessed by e-value.</a:t>
            </a:r>
            <a:endParaRPr sz="2400" b="0" strike="noStrike">
              <a:solidFill>
                <a:srgbClr val="000000"/>
              </a:solidFill>
              <a:latin typeface="Arial"/>
              <a:ea typeface="Arial"/>
              <a:cs typeface="Arial"/>
              <a:sym typeface="Arial"/>
            </a:endParaRPr>
          </a:p>
          <a:p>
            <a:pPr marL="342720" marR="0" lvl="0" indent="-342720" algn="just" rtl="0">
              <a:spcBef>
                <a:spcPts val="598"/>
              </a:spcBef>
              <a:spcAft>
                <a:spcPts val="0"/>
              </a:spcAft>
              <a:buClr>
                <a:srgbClr val="000000"/>
              </a:buClr>
              <a:buSzPts val="2400"/>
              <a:buFont typeface="Arial"/>
              <a:buChar char="•"/>
            </a:pPr>
            <a:r>
              <a:rPr lang="en-US" sz="2400" b="0" strike="noStrike">
                <a:solidFill>
                  <a:srgbClr val="000000"/>
                </a:solidFill>
                <a:latin typeface="Arial"/>
                <a:ea typeface="Arial"/>
                <a:cs typeface="Arial"/>
                <a:sym typeface="Arial"/>
              </a:rPr>
              <a:t>E value-The Expectation value or Expect value represents the number of different alignments with scores equivalent to or better than </a:t>
            </a:r>
            <a:r>
              <a:rPr lang="en-US" sz="2400" b="1" strike="noStrike">
                <a:solidFill>
                  <a:srgbClr val="000000"/>
                </a:solidFill>
                <a:latin typeface="Arial"/>
                <a:ea typeface="Arial"/>
                <a:cs typeface="Arial"/>
                <a:sym typeface="Arial"/>
              </a:rPr>
              <a:t>S</a:t>
            </a:r>
            <a:r>
              <a:rPr lang="en-US" sz="2400" b="0" strike="noStrike">
                <a:solidFill>
                  <a:srgbClr val="000000"/>
                </a:solidFill>
                <a:latin typeface="Arial"/>
                <a:ea typeface="Arial"/>
                <a:cs typeface="Arial"/>
                <a:sym typeface="Arial"/>
              </a:rPr>
              <a:t> that is expected to occur in a database search by chance. The lower the E value, the more significant the score and the alignment.</a:t>
            </a:r>
            <a:endParaRPr sz="2400" b="0" strike="noStrike">
              <a:solidFill>
                <a:srgbClr val="000000"/>
              </a:solidFill>
              <a:latin typeface="Arial"/>
              <a:ea typeface="Arial"/>
              <a:cs typeface="Arial"/>
              <a:sym typeface="Arial"/>
            </a:endParaRPr>
          </a:p>
          <a:p>
            <a:pPr marL="342720" marR="0" lvl="0" indent="-190320" algn="l" rtl="0">
              <a:spcBef>
                <a:spcPts val="598"/>
              </a:spcBef>
              <a:spcAft>
                <a:spcPts val="0"/>
              </a:spcAft>
              <a:buClr>
                <a:srgbClr val="000000"/>
              </a:buClr>
              <a:buSzPts val="2400"/>
              <a:buFont typeface="Arial"/>
              <a:buNone/>
            </a:pPr>
            <a:endParaRPr sz="2400" b="0" strike="noStrike">
              <a:solidFill>
                <a:srgbClr val="000000"/>
              </a:solidFill>
              <a:latin typeface="Arial"/>
              <a:ea typeface="Arial"/>
              <a:cs typeface="Arial"/>
              <a:sym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65"/>
          <p:cNvSpPr txBox="1"/>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marR="0" lvl="0" indent="0" algn="ctr" rtl="0">
              <a:spcBef>
                <a:spcPts val="0"/>
              </a:spcBef>
              <a:spcAft>
                <a:spcPts val="0"/>
              </a:spcAft>
              <a:buNone/>
            </a:pPr>
            <a:endParaRPr sz="3200" b="0" strike="noStrike">
              <a:solidFill>
                <a:srgbClr val="000000"/>
              </a:solidFill>
              <a:latin typeface="Arial"/>
              <a:ea typeface="Arial"/>
              <a:cs typeface="Arial"/>
              <a:sym typeface="Arial"/>
            </a:endParaRPr>
          </a:p>
        </p:txBody>
      </p:sp>
      <p:graphicFrame>
        <p:nvGraphicFramePr>
          <p:cNvPr id="681" name="Google Shape;681;p65"/>
          <p:cNvGraphicFramePr/>
          <p:nvPr/>
        </p:nvGraphicFramePr>
        <p:xfrm>
          <a:off x="380880" y="228600"/>
          <a:ext cx="3000000" cy="3000000"/>
        </p:xfrm>
        <a:graphic>
          <a:graphicData uri="http://schemas.openxmlformats.org/drawingml/2006/table">
            <a:tbl>
              <a:tblPr>
                <a:noFill/>
                <a:tableStyleId>{AE6605D9-0EC1-44F2-A0EF-3D95C36B2D76}</a:tableStyleId>
              </a:tblPr>
              <a:tblGrid>
                <a:gridCol w="1981450">
                  <a:extLst>
                    <a:ext uri="{9D8B030D-6E8A-4147-A177-3AD203B41FA5}">
                      <a16:colId xmlns:a16="http://schemas.microsoft.com/office/drawing/2014/main" val="20000"/>
                    </a:ext>
                  </a:extLst>
                </a:gridCol>
                <a:gridCol w="6095875">
                  <a:extLst>
                    <a:ext uri="{9D8B030D-6E8A-4147-A177-3AD203B41FA5}">
                      <a16:colId xmlns:a16="http://schemas.microsoft.com/office/drawing/2014/main" val="20001"/>
                    </a:ext>
                  </a:extLst>
                </a:gridCol>
              </a:tblGrid>
              <a:tr h="633250">
                <a:tc>
                  <a:txBody>
                    <a:bodyPr/>
                    <a:lstStyle/>
                    <a:p>
                      <a:pPr marL="0" lvl="0" indent="0" algn="l" rtl="0">
                        <a:spcBef>
                          <a:spcPts val="0"/>
                        </a:spcBef>
                        <a:spcAft>
                          <a:spcPts val="0"/>
                        </a:spcAft>
                        <a:buNone/>
                      </a:pPr>
                      <a:r>
                        <a:rPr lang="en-US" sz="1300" b="1" strike="noStrike">
                          <a:solidFill>
                            <a:srgbClr val="000000"/>
                          </a:solidFill>
                          <a:latin typeface="Arial"/>
                          <a:ea typeface="Arial"/>
                          <a:cs typeface="Arial"/>
                          <a:sym typeface="Arial"/>
                        </a:rPr>
                        <a:t>BLAST Program  Types</a:t>
                      </a:r>
                      <a:endParaRPr sz="1300" b="0" strike="noStrike">
                        <a:solidFill>
                          <a:srgbClr val="000000"/>
                        </a:solidFill>
                        <a:latin typeface="Arial"/>
                        <a:ea typeface="Arial"/>
                        <a:cs typeface="Arial"/>
                        <a:sym typeface="Arial"/>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tc>
                  <a:txBody>
                    <a:bodyPr/>
                    <a:lstStyle/>
                    <a:p>
                      <a:pPr marL="0" lvl="0" indent="0" algn="l" rtl="0">
                        <a:spcBef>
                          <a:spcPts val="0"/>
                        </a:spcBef>
                        <a:spcAft>
                          <a:spcPts val="0"/>
                        </a:spcAft>
                        <a:buNone/>
                      </a:pPr>
                      <a:r>
                        <a:rPr lang="en-US" sz="1300" b="1" strike="noStrike">
                          <a:solidFill>
                            <a:srgbClr val="000000"/>
                          </a:solidFill>
                          <a:latin typeface="Arial"/>
                          <a:ea typeface="Arial"/>
                          <a:cs typeface="Arial"/>
                          <a:sym typeface="Arial"/>
                        </a:rPr>
                        <a:t>Further details</a:t>
                      </a:r>
                      <a:endParaRPr sz="1300" b="0" strike="noStrike">
                        <a:solidFill>
                          <a:srgbClr val="000000"/>
                        </a:solidFill>
                        <a:latin typeface="Arial"/>
                        <a:ea typeface="Arial"/>
                        <a:cs typeface="Arial"/>
                        <a:sym typeface="Arial"/>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extLst>
                  <a:ext uri="{0D108BD9-81ED-4DB2-BD59-A6C34878D82A}">
                    <a16:rowId xmlns:a16="http://schemas.microsoft.com/office/drawing/2014/main" val="10000"/>
                  </a:ext>
                </a:extLst>
              </a:tr>
              <a:tr h="633600">
                <a:tc>
                  <a:txBody>
                    <a:bodyPr/>
                    <a:lstStyle/>
                    <a:p>
                      <a:pPr marL="0" lvl="0" indent="0" algn="l" rtl="0">
                        <a:spcBef>
                          <a:spcPts val="0"/>
                        </a:spcBef>
                        <a:spcAft>
                          <a:spcPts val="0"/>
                        </a:spcAft>
                        <a:buNone/>
                      </a:pPr>
                      <a:r>
                        <a:rPr lang="en-US" sz="1300" b="0" strike="noStrike">
                          <a:solidFill>
                            <a:srgbClr val="000000"/>
                          </a:solidFill>
                          <a:latin typeface="Arial"/>
                          <a:ea typeface="Arial"/>
                          <a:cs typeface="Arial"/>
                          <a:sym typeface="Arial"/>
                        </a:rPr>
                        <a:t>nucleotide blast or blastn</a:t>
                      </a:r>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tc>
                  <a:txBody>
                    <a:bodyPr/>
                    <a:lstStyle/>
                    <a:p>
                      <a:pPr marL="0" lvl="0" indent="0" algn="l" rtl="0">
                        <a:spcBef>
                          <a:spcPts val="0"/>
                        </a:spcBef>
                        <a:spcAft>
                          <a:spcPts val="0"/>
                        </a:spcAft>
                        <a:buNone/>
                      </a:pPr>
                      <a:r>
                        <a:rPr lang="en-US" sz="1300" b="0" strike="noStrike">
                          <a:solidFill>
                            <a:srgbClr val="000000"/>
                          </a:solidFill>
                          <a:latin typeface="Arial"/>
                          <a:ea typeface="Arial"/>
                          <a:cs typeface="Arial"/>
                          <a:sym typeface="Arial"/>
                        </a:rPr>
                        <a:t>Compares a nucleotide query sequence against a nucleotide sequence database.</a:t>
                      </a:r>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extLst>
                  <a:ext uri="{0D108BD9-81ED-4DB2-BD59-A6C34878D82A}">
                    <a16:rowId xmlns:a16="http://schemas.microsoft.com/office/drawing/2014/main" val="10001"/>
                  </a:ext>
                </a:extLst>
              </a:tr>
              <a:tr h="633250">
                <a:tc>
                  <a:txBody>
                    <a:bodyPr/>
                    <a:lstStyle/>
                    <a:p>
                      <a:pPr marL="0" lvl="0" indent="0" algn="l" rtl="0">
                        <a:spcBef>
                          <a:spcPts val="0"/>
                        </a:spcBef>
                        <a:spcAft>
                          <a:spcPts val="0"/>
                        </a:spcAft>
                        <a:buNone/>
                      </a:pPr>
                      <a:r>
                        <a:rPr lang="en-US" sz="1300" b="0" strike="noStrike">
                          <a:solidFill>
                            <a:srgbClr val="000000"/>
                          </a:solidFill>
                          <a:latin typeface="Arial"/>
                          <a:ea typeface="Arial"/>
                          <a:cs typeface="Arial"/>
                          <a:sym typeface="Arial"/>
                        </a:rPr>
                        <a:t>protein blast or blastp</a:t>
                      </a:r>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tc>
                  <a:txBody>
                    <a:bodyPr/>
                    <a:lstStyle/>
                    <a:p>
                      <a:pPr marL="0" lvl="0" indent="0" algn="l" rtl="0">
                        <a:spcBef>
                          <a:spcPts val="0"/>
                        </a:spcBef>
                        <a:spcAft>
                          <a:spcPts val="0"/>
                        </a:spcAft>
                        <a:buNone/>
                      </a:pPr>
                      <a:r>
                        <a:rPr lang="en-US" sz="1300" b="0" strike="noStrike">
                          <a:solidFill>
                            <a:srgbClr val="000000"/>
                          </a:solidFill>
                          <a:latin typeface="Arial"/>
                          <a:ea typeface="Arial"/>
                          <a:cs typeface="Arial"/>
                          <a:sym typeface="Arial"/>
                        </a:rPr>
                        <a:t>Compares an amino acid query sequence against a protein sequence database.</a:t>
                      </a:r>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extLst>
                  <a:ext uri="{0D108BD9-81ED-4DB2-BD59-A6C34878D82A}">
                    <a16:rowId xmlns:a16="http://schemas.microsoft.com/office/drawing/2014/main" val="10002"/>
                  </a:ext>
                </a:extLst>
              </a:tr>
              <a:tr h="1419475">
                <a:tc>
                  <a:txBody>
                    <a:bodyPr/>
                    <a:lstStyle/>
                    <a:p>
                      <a:pPr marL="0" lvl="0" indent="0" algn="l" rtl="0">
                        <a:spcBef>
                          <a:spcPts val="0"/>
                        </a:spcBef>
                        <a:spcAft>
                          <a:spcPts val="0"/>
                        </a:spcAft>
                        <a:buNone/>
                      </a:pPr>
                      <a:r>
                        <a:rPr lang="en-US" sz="1300" b="0" strike="noStrike">
                          <a:solidFill>
                            <a:srgbClr val="000000"/>
                          </a:solidFill>
                          <a:latin typeface="Arial"/>
                          <a:ea typeface="Arial"/>
                          <a:cs typeface="Arial"/>
                          <a:sym typeface="Arial"/>
                        </a:rPr>
                        <a:t>blastx</a:t>
                      </a:r>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tc>
                  <a:txBody>
                    <a:bodyPr/>
                    <a:lstStyle/>
                    <a:p>
                      <a:pPr marL="0" lvl="0" indent="0" algn="l" rtl="0">
                        <a:spcBef>
                          <a:spcPts val="0"/>
                        </a:spcBef>
                        <a:spcAft>
                          <a:spcPts val="0"/>
                        </a:spcAft>
                        <a:buNone/>
                      </a:pPr>
                      <a:r>
                        <a:rPr lang="en-US" sz="1300" b="0" strike="noStrike">
                          <a:solidFill>
                            <a:srgbClr val="000000"/>
                          </a:solidFill>
                          <a:latin typeface="Arial"/>
                          <a:ea typeface="Arial"/>
                          <a:cs typeface="Arial"/>
                          <a:sym typeface="Arial"/>
                        </a:rPr>
                        <a:t>Compares a nucleotide query sequence translated in all reading frames against a protein sequence database. You could use this option to find potential translation products of an unknown nucleotide sequence.</a:t>
                      </a:r>
                      <a:endParaRPr sz="1300" b="0" strike="noStrike">
                        <a:solidFill>
                          <a:srgbClr val="000000"/>
                        </a:solidFill>
                        <a:latin typeface="Arial"/>
                        <a:ea typeface="Arial"/>
                        <a:cs typeface="Arial"/>
                        <a:sym typeface="Arial"/>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extLst>
                  <a:ext uri="{0D108BD9-81ED-4DB2-BD59-A6C34878D82A}">
                    <a16:rowId xmlns:a16="http://schemas.microsoft.com/office/drawing/2014/main" val="10003"/>
                  </a:ext>
                </a:extLst>
              </a:tr>
              <a:tr h="896750">
                <a:tc>
                  <a:txBody>
                    <a:bodyPr/>
                    <a:lstStyle/>
                    <a:p>
                      <a:pPr marL="0" lvl="0" indent="0" algn="l" rtl="0">
                        <a:spcBef>
                          <a:spcPts val="0"/>
                        </a:spcBef>
                        <a:spcAft>
                          <a:spcPts val="0"/>
                        </a:spcAft>
                        <a:buNone/>
                      </a:pPr>
                      <a:r>
                        <a:rPr lang="en-US" sz="1300" b="0" strike="noStrike">
                          <a:solidFill>
                            <a:srgbClr val="000000"/>
                          </a:solidFill>
                          <a:latin typeface="Arial"/>
                          <a:ea typeface="Arial"/>
                          <a:cs typeface="Arial"/>
                          <a:sym typeface="Arial"/>
                        </a:rPr>
                        <a:t>tblastn</a:t>
                      </a:r>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tc>
                  <a:txBody>
                    <a:bodyPr/>
                    <a:lstStyle/>
                    <a:p>
                      <a:pPr marL="0" lvl="0" indent="0" algn="l" rtl="0">
                        <a:spcBef>
                          <a:spcPts val="0"/>
                        </a:spcBef>
                        <a:spcAft>
                          <a:spcPts val="0"/>
                        </a:spcAft>
                        <a:buNone/>
                      </a:pPr>
                      <a:r>
                        <a:rPr lang="en-US" sz="1300" b="0" strike="noStrike">
                          <a:solidFill>
                            <a:srgbClr val="000000"/>
                          </a:solidFill>
                          <a:latin typeface="Arial"/>
                          <a:ea typeface="Arial"/>
                          <a:cs typeface="Arial"/>
                          <a:sym typeface="Arial"/>
                        </a:rPr>
                        <a:t>Compares a protein query sequence against a nucleotide sequence database dynamically translated in all reading frames.</a:t>
                      </a:r>
                      <a:endParaRPr sz="1300" b="0" strike="noStrike">
                        <a:solidFill>
                          <a:srgbClr val="000000"/>
                        </a:solidFill>
                        <a:latin typeface="Arial"/>
                        <a:ea typeface="Arial"/>
                        <a:cs typeface="Arial"/>
                        <a:sym typeface="Arial"/>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extLst>
                  <a:ext uri="{0D108BD9-81ED-4DB2-BD59-A6C34878D82A}">
                    <a16:rowId xmlns:a16="http://schemas.microsoft.com/office/drawing/2014/main" val="10004"/>
                  </a:ext>
                </a:extLst>
              </a:tr>
              <a:tr h="1681200">
                <a:tc>
                  <a:txBody>
                    <a:bodyPr/>
                    <a:lstStyle/>
                    <a:p>
                      <a:pPr marL="0" lvl="0" indent="0" algn="l" rtl="0">
                        <a:spcBef>
                          <a:spcPts val="0"/>
                        </a:spcBef>
                        <a:spcAft>
                          <a:spcPts val="0"/>
                        </a:spcAft>
                        <a:buNone/>
                      </a:pPr>
                      <a:r>
                        <a:rPr lang="en-US" sz="1300" b="0" strike="noStrike">
                          <a:solidFill>
                            <a:srgbClr val="000000"/>
                          </a:solidFill>
                          <a:latin typeface="Arial"/>
                          <a:ea typeface="Arial"/>
                          <a:cs typeface="Arial"/>
                          <a:sym typeface="Arial"/>
                        </a:rPr>
                        <a:t>tblastx</a:t>
                      </a:r>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tc>
                  <a:txBody>
                    <a:bodyPr/>
                    <a:lstStyle/>
                    <a:p>
                      <a:pPr marL="0" lvl="0" indent="0" algn="l" rtl="0">
                        <a:spcBef>
                          <a:spcPts val="0"/>
                        </a:spcBef>
                        <a:spcAft>
                          <a:spcPts val="0"/>
                        </a:spcAft>
                        <a:buNone/>
                      </a:pPr>
                      <a:r>
                        <a:rPr lang="en-US" sz="1300" b="0" strike="noStrike">
                          <a:solidFill>
                            <a:srgbClr val="000000"/>
                          </a:solidFill>
                          <a:latin typeface="Arial"/>
                          <a:ea typeface="Arial"/>
                          <a:cs typeface="Arial"/>
                          <a:sym typeface="Arial"/>
                        </a:rPr>
                        <a:t>Compares the six-frame translations of a nucleotide query sequence against the six-frame translations of a nucleotide sequence database. Please note that the tblastx program cannot be used with the nr database on the BLAST Web page because it is computationally intensive</a:t>
                      </a:r>
                      <a:endParaRPr sz="1300" b="0" strike="noStrike">
                        <a:solidFill>
                          <a:srgbClr val="000000"/>
                        </a:solidFill>
                        <a:latin typeface="Arial"/>
                        <a:ea typeface="Arial"/>
                        <a:cs typeface="Arial"/>
                        <a:sym typeface="Arial"/>
                      </a:endParaRPr>
                    </a:p>
                  </a:txBody>
                  <a:tcPr marL="41750" marR="417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CFC"/>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66"/>
          <p:cNvSpPr txBox="1"/>
          <p:nvPr/>
        </p:nvSpPr>
        <p:spPr>
          <a:xfrm>
            <a:off x="457200" y="274320"/>
            <a:ext cx="8229600" cy="1143000"/>
          </a:xfrm>
          <a:prstGeom prst="rect">
            <a:avLst/>
          </a:prstGeom>
          <a:noFill/>
          <a:ln>
            <a:noFill/>
          </a:ln>
        </p:spPr>
        <p:txBody>
          <a:bodyPr spcFirstLastPara="1" wrap="square" lIns="90000" tIns="46800" rIns="90000" bIns="46800" anchor="ctr" anchorCtr="0">
            <a:spAutoFit/>
          </a:bodyPr>
          <a:lstStyle/>
          <a:p>
            <a:pPr marL="0" marR="0" lvl="0" indent="0" algn="ctr" rtl="0">
              <a:spcBef>
                <a:spcPts val="0"/>
              </a:spcBef>
              <a:spcAft>
                <a:spcPts val="0"/>
              </a:spcAft>
              <a:buNone/>
            </a:pPr>
            <a:endParaRPr sz="3200" b="0" strike="noStrike">
              <a:solidFill>
                <a:srgbClr val="000000"/>
              </a:solidFill>
              <a:latin typeface="Arial"/>
              <a:ea typeface="Arial"/>
              <a:cs typeface="Arial"/>
              <a:sym typeface="Arial"/>
            </a:endParaRPr>
          </a:p>
        </p:txBody>
      </p:sp>
      <p:sp>
        <p:nvSpPr>
          <p:cNvPr id="688" name="Google Shape;688;p66"/>
          <p:cNvSpPr txBox="1"/>
          <p:nvPr/>
        </p:nvSpPr>
        <p:spPr>
          <a:xfrm>
            <a:off x="457200" y="1600200"/>
            <a:ext cx="8229600" cy="1540768"/>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None/>
            </a:pPr>
            <a:r>
              <a:rPr lang="en-US" sz="4800" b="1" strike="noStrike">
                <a:solidFill>
                  <a:srgbClr val="000000"/>
                </a:solidFill>
                <a:latin typeface="Arial"/>
                <a:ea typeface="Arial"/>
                <a:cs typeface="Arial"/>
                <a:sym typeface="Arial"/>
              </a:rPr>
              <a:t>THANK YOU</a:t>
            </a:r>
            <a:endParaRPr sz="4800" b="0"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7"/>
          <p:cNvSpPr txBox="1"/>
          <p:nvPr/>
        </p:nvSpPr>
        <p:spPr>
          <a:xfrm>
            <a:off x="457200" y="281916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i="0" u="none" strike="noStrike" cap="none">
                <a:solidFill>
                  <a:srgbClr val="000000"/>
                </a:solidFill>
                <a:latin typeface="Arial"/>
                <a:ea typeface="Arial"/>
                <a:cs typeface="Arial"/>
                <a:sym typeface="Arial"/>
              </a:rPr>
              <a:t>Biochemistry and Human biology</a:t>
            </a:r>
            <a:endParaRPr sz="3200" b="0" i="0" u="none" strike="noStrike" cap="non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8"/>
          <p:cNvSpPr txBox="1"/>
          <p:nvPr/>
        </p:nvSpPr>
        <p:spPr>
          <a:xfrm>
            <a:off x="609120" y="151920"/>
            <a:ext cx="8077320" cy="121932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Biochemistry:  </a:t>
            </a:r>
            <a:br>
              <a:rPr lang="en-US" sz="1800" b="0" i="0" u="none" strike="noStrike" cap="none">
                <a:solidFill>
                  <a:schemeClr val="dk1"/>
                </a:solidFill>
                <a:latin typeface="Arial"/>
                <a:ea typeface="Arial"/>
                <a:cs typeface="Arial"/>
                <a:sym typeface="Arial"/>
              </a:rPr>
            </a:br>
            <a:r>
              <a:rPr lang="en-US" sz="3200" b="1" i="0" u="none" strike="noStrike" cap="none">
                <a:solidFill>
                  <a:srgbClr val="000000"/>
                </a:solidFill>
                <a:latin typeface="Arial"/>
                <a:ea typeface="Arial"/>
                <a:cs typeface="Arial"/>
                <a:sym typeface="Arial"/>
              </a:rPr>
              <a:t>Where Chemistry &amp; Biology Meet</a:t>
            </a:r>
            <a:endParaRPr sz="3200" b="0" i="0" u="none" strike="noStrike" cap="none">
              <a:solidFill>
                <a:srgbClr val="000000"/>
              </a:solidFill>
              <a:latin typeface="Arial"/>
              <a:ea typeface="Arial"/>
              <a:cs typeface="Arial"/>
              <a:sym typeface="Arial"/>
            </a:endParaRPr>
          </a:p>
        </p:txBody>
      </p:sp>
      <p:sp>
        <p:nvSpPr>
          <p:cNvPr id="119" name="Google Shape;119;p8"/>
          <p:cNvSpPr txBox="1"/>
          <p:nvPr/>
        </p:nvSpPr>
        <p:spPr>
          <a:xfrm>
            <a:off x="380520" y="1523520"/>
            <a:ext cx="8458200" cy="4876920"/>
          </a:xfrm>
          <a:prstGeom prst="rect">
            <a:avLst/>
          </a:prstGeom>
          <a:noFill/>
          <a:ln>
            <a:noFill/>
          </a:ln>
        </p:spPr>
        <p:txBody>
          <a:bodyPr spcFirstLastPara="1" wrap="square" lIns="91425" tIns="45700" rIns="91425" bIns="45700" anchor="t" anchorCtr="0">
            <a:normAutofit/>
          </a:bodyPr>
          <a:lstStyle/>
          <a:p>
            <a:pPr marL="342720" marR="0" lvl="0" indent="-342720" algn="l" rtl="0">
              <a:spcBef>
                <a:spcPts val="0"/>
              </a:spcBef>
              <a:spcAft>
                <a:spcPts val="0"/>
              </a:spcAft>
              <a:buClr>
                <a:srgbClr val="000000"/>
              </a:buClr>
              <a:buSzPts val="2800"/>
              <a:buFont typeface="Arial"/>
              <a:buChar char="•"/>
            </a:pPr>
            <a:r>
              <a:rPr lang="en-US" sz="2800" b="1" i="0" u="none" strike="noStrike" cap="none">
                <a:solidFill>
                  <a:srgbClr val="000000"/>
                </a:solidFill>
                <a:latin typeface="Arial"/>
                <a:ea typeface="Arial"/>
                <a:cs typeface="Arial"/>
                <a:sym typeface="Arial"/>
              </a:rPr>
              <a:t>Living things require millions of chemical reactions just to survive.</a:t>
            </a:r>
            <a:endParaRPr sz="2800" b="0" i="0" u="none" strike="noStrike" cap="none">
              <a:solidFill>
                <a:srgbClr val="000000"/>
              </a:solidFill>
              <a:latin typeface="Arial"/>
              <a:ea typeface="Arial"/>
              <a:cs typeface="Arial"/>
              <a:sym typeface="Arial"/>
            </a:endParaRPr>
          </a:p>
          <a:p>
            <a:pPr marL="342720" marR="0" lvl="0" indent="-342720" algn="l" rtl="0">
              <a:spcBef>
                <a:spcPts val="697"/>
              </a:spcBef>
              <a:spcAft>
                <a:spcPts val="0"/>
              </a:spcAft>
              <a:buClr>
                <a:srgbClr val="000000"/>
              </a:buClr>
              <a:buSzPts val="2800"/>
              <a:buFont typeface="Arial"/>
              <a:buChar char="•"/>
            </a:pPr>
            <a:r>
              <a:rPr lang="en-US" sz="2800" b="1" i="0" u="none" strike="noStrike" cap="none">
                <a:solidFill>
                  <a:srgbClr val="000000"/>
                </a:solidFill>
                <a:latin typeface="Arial"/>
                <a:ea typeface="Arial"/>
                <a:cs typeface="Arial"/>
                <a:sym typeface="Arial"/>
              </a:rPr>
              <a:t>Metabolism = all the chemical reactions occurring in the body. </a:t>
            </a:r>
            <a:endParaRPr sz="2800" b="0" i="0" u="none" strike="noStrike" cap="none">
              <a:solidFill>
                <a:srgbClr val="000000"/>
              </a:solidFill>
              <a:latin typeface="Arial"/>
              <a:ea typeface="Arial"/>
              <a:cs typeface="Arial"/>
              <a:sym typeface="Arial"/>
            </a:endParaRPr>
          </a:p>
          <a:p>
            <a:pPr marL="342720" marR="0" lvl="0" indent="-342720" algn="l" rtl="0">
              <a:spcBef>
                <a:spcPts val="873"/>
              </a:spcBef>
              <a:spcAft>
                <a:spcPts val="0"/>
              </a:spcAft>
              <a:buClr>
                <a:srgbClr val="000000"/>
              </a:buClr>
              <a:buSzPts val="2800"/>
              <a:buFont typeface="Arial"/>
              <a:buChar char="•"/>
            </a:pPr>
            <a:r>
              <a:rPr lang="en-US" sz="2800" b="1" i="0" u="none" strike="noStrike" cap="none">
                <a:solidFill>
                  <a:srgbClr val="000000"/>
                </a:solidFill>
                <a:latin typeface="Arial"/>
                <a:ea typeface="Arial"/>
                <a:cs typeface="Arial"/>
                <a:sym typeface="Arial"/>
              </a:rPr>
              <a:t>Organic molecules:</a:t>
            </a:r>
            <a:r>
              <a:rPr lang="en-US" sz="3500" b="1" i="0" u="none" strike="noStrike" cap="none">
                <a:solidFill>
                  <a:srgbClr val="000000"/>
                </a:solidFill>
                <a:latin typeface="Arial"/>
                <a:ea typeface="Arial"/>
                <a:cs typeface="Arial"/>
                <a:sym typeface="Arial"/>
              </a:rPr>
              <a:t>  </a:t>
            </a:r>
            <a:endParaRPr sz="3500" b="0" i="0" u="none" strike="noStrike" cap="none">
              <a:solidFill>
                <a:srgbClr val="000000"/>
              </a:solidFill>
              <a:latin typeface="Arial"/>
              <a:ea typeface="Arial"/>
              <a:cs typeface="Arial"/>
              <a:sym typeface="Arial"/>
            </a:endParaRPr>
          </a:p>
          <a:p>
            <a:pPr marL="742680" marR="0" lvl="1" indent="-285480" algn="l" rtl="0">
              <a:spcBef>
                <a:spcPts val="499"/>
              </a:spcBef>
              <a:spcAft>
                <a:spcPts val="0"/>
              </a:spcAft>
              <a:buClr>
                <a:srgbClr val="000000"/>
              </a:buClr>
              <a:buSzPts val="2000"/>
              <a:buFont typeface="Arial"/>
              <a:buChar char="–"/>
            </a:pPr>
            <a:r>
              <a:rPr lang="en-US" sz="2000" b="1" i="0" u="none" strike="noStrike" cap="none">
                <a:solidFill>
                  <a:srgbClr val="000000"/>
                </a:solidFill>
                <a:latin typeface="Arial"/>
                <a:ea typeface="Arial"/>
                <a:cs typeface="Arial"/>
                <a:sym typeface="Arial"/>
              </a:rPr>
              <a:t>usually associated with living things.  </a:t>
            </a:r>
            <a:endParaRPr sz="2000" b="0" i="0" u="none" strike="noStrike" cap="none">
              <a:solidFill>
                <a:srgbClr val="000000"/>
              </a:solidFill>
              <a:latin typeface="Arial"/>
              <a:ea typeface="Arial"/>
              <a:cs typeface="Arial"/>
              <a:sym typeface="Arial"/>
            </a:endParaRPr>
          </a:p>
          <a:p>
            <a:pPr marL="742680" marR="0" lvl="1" indent="-285480" algn="l" rtl="0">
              <a:spcBef>
                <a:spcPts val="499"/>
              </a:spcBef>
              <a:spcAft>
                <a:spcPts val="0"/>
              </a:spcAft>
              <a:buClr>
                <a:srgbClr val="000000"/>
              </a:buClr>
              <a:buSzPts val="2000"/>
              <a:buFont typeface="Arial"/>
              <a:buChar char="–"/>
            </a:pPr>
            <a:r>
              <a:rPr lang="en-US" sz="2000" b="1" i="0" u="none" strike="noStrike" cap="none">
                <a:solidFill>
                  <a:srgbClr val="000000"/>
                </a:solidFill>
                <a:latin typeface="Arial"/>
                <a:ea typeface="Arial"/>
                <a:cs typeface="Arial"/>
                <a:sym typeface="Arial"/>
              </a:rPr>
              <a:t>always contain CARBON.</a:t>
            </a:r>
            <a:endParaRPr sz="2000" b="0" i="0" u="none" strike="noStrike" cap="none">
              <a:solidFill>
                <a:srgbClr val="000000"/>
              </a:solidFill>
              <a:latin typeface="Arial"/>
              <a:ea typeface="Arial"/>
              <a:cs typeface="Arial"/>
              <a:sym typeface="Arial"/>
            </a:endParaRPr>
          </a:p>
          <a:p>
            <a:pPr marL="742680" marR="0" lvl="1" indent="-285480" algn="l" rtl="0">
              <a:spcBef>
                <a:spcPts val="499"/>
              </a:spcBef>
              <a:spcAft>
                <a:spcPts val="0"/>
              </a:spcAft>
              <a:buClr>
                <a:srgbClr val="000000"/>
              </a:buClr>
              <a:buSzPts val="2000"/>
              <a:buFont typeface="Arial"/>
              <a:buChar char="–"/>
            </a:pPr>
            <a:r>
              <a:rPr lang="en-US" sz="2000" b="1" i="0" u="none" strike="noStrike" cap="none">
                <a:solidFill>
                  <a:srgbClr val="000000"/>
                </a:solidFill>
                <a:latin typeface="Arial"/>
                <a:ea typeface="Arial"/>
                <a:cs typeface="Arial"/>
                <a:sym typeface="Arial"/>
              </a:rPr>
              <a:t>are “large” molecules, with many atoms</a:t>
            </a:r>
            <a:endParaRPr sz="2000" b="0" i="0" u="none" strike="noStrike" cap="none">
              <a:solidFill>
                <a:srgbClr val="000000"/>
              </a:solidFill>
              <a:latin typeface="Arial"/>
              <a:ea typeface="Arial"/>
              <a:cs typeface="Arial"/>
              <a:sym typeface="Arial"/>
            </a:endParaRPr>
          </a:p>
          <a:p>
            <a:pPr marL="742680" marR="0" lvl="1" indent="-285480" algn="l" rtl="0">
              <a:spcBef>
                <a:spcPts val="499"/>
              </a:spcBef>
              <a:spcAft>
                <a:spcPts val="0"/>
              </a:spcAft>
              <a:buClr>
                <a:srgbClr val="000000"/>
              </a:buClr>
              <a:buSzPts val="2000"/>
              <a:buFont typeface="Arial"/>
              <a:buChar char="–"/>
            </a:pPr>
            <a:r>
              <a:rPr lang="en-US" sz="2000" b="1" i="0" u="none" strike="noStrike" cap="none">
                <a:solidFill>
                  <a:srgbClr val="000000"/>
                </a:solidFill>
                <a:latin typeface="Arial"/>
                <a:ea typeface="Arial"/>
                <a:cs typeface="Arial"/>
                <a:sym typeface="Arial"/>
              </a:rPr>
              <a:t>always have covalent bonds (share electrons)</a:t>
            </a:r>
            <a:r>
              <a:rPr lang="en-US" sz="2000" b="1" i="0" u="none" strike="noStrike" cap="none">
                <a:solidFill>
                  <a:srgbClr val="808080"/>
                </a:solidFill>
                <a:latin typeface="Arial"/>
                <a:ea typeface="Arial"/>
                <a:cs typeface="Arial"/>
                <a:sym typeface="Arial"/>
              </a:rPr>
              <a:t> </a:t>
            </a:r>
            <a:endParaRPr sz="2000" b="0" i="0" u="none" strike="noStrike" cap="non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9"/>
          <p:cNvSpPr txBox="1"/>
          <p:nvPr/>
        </p:nvSpPr>
        <p:spPr>
          <a:xfrm>
            <a:off x="457200" y="274320"/>
            <a:ext cx="8229600" cy="563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1" i="0" u="none" strike="noStrike" cap="none">
                <a:solidFill>
                  <a:srgbClr val="000000"/>
                </a:solidFill>
                <a:latin typeface="Arial"/>
                <a:ea typeface="Arial"/>
                <a:cs typeface="Arial"/>
                <a:sym typeface="Arial"/>
              </a:rPr>
              <a:t>Biochemistry and Human Biology</a:t>
            </a:r>
            <a:endParaRPr sz="3200" b="0" i="0" u="none" strike="noStrike" cap="none">
              <a:solidFill>
                <a:srgbClr val="000000"/>
              </a:solidFill>
              <a:latin typeface="Arial"/>
              <a:ea typeface="Arial"/>
              <a:cs typeface="Arial"/>
              <a:sym typeface="Arial"/>
            </a:endParaRPr>
          </a:p>
        </p:txBody>
      </p:sp>
      <p:sp>
        <p:nvSpPr>
          <p:cNvPr id="125" name="Google Shape;125;p9"/>
          <p:cNvSpPr txBox="1"/>
          <p:nvPr/>
        </p:nvSpPr>
        <p:spPr>
          <a:xfrm>
            <a:off x="304560" y="1066680"/>
            <a:ext cx="8381880" cy="5059440"/>
          </a:xfrm>
          <a:prstGeom prst="rect">
            <a:avLst/>
          </a:prstGeom>
          <a:noFill/>
          <a:ln>
            <a:noFill/>
          </a:ln>
        </p:spPr>
        <p:txBody>
          <a:bodyPr spcFirstLastPara="1" wrap="square" lIns="91425" tIns="45700" rIns="91425" bIns="45700" anchor="t" anchorCtr="0">
            <a:normAutofit/>
          </a:bodyPr>
          <a:lstStyle/>
          <a:p>
            <a:pPr marL="342720" marR="0" lvl="0" indent="-342720" algn="l" rtl="0">
              <a:lnSpc>
                <a:spcPct val="100000"/>
              </a:lnSpc>
              <a:spcBef>
                <a:spcPts val="0"/>
              </a:spcBef>
              <a:spcAft>
                <a:spcPts val="0"/>
              </a:spcAft>
              <a:buClr>
                <a:srgbClr val="000000"/>
              </a:buClr>
              <a:buSzPts val="3200"/>
              <a:buFont typeface="Times New Roman"/>
              <a:buChar char="•"/>
            </a:pPr>
            <a:r>
              <a:rPr lang="en-US" sz="3200" b="1" i="0" u="none" strike="noStrike" cap="none">
                <a:solidFill>
                  <a:srgbClr val="000000"/>
                </a:solidFill>
                <a:latin typeface="Times New Roman"/>
                <a:ea typeface="Times New Roman"/>
                <a:cs typeface="Times New Roman"/>
                <a:sym typeface="Times New Roman"/>
              </a:rPr>
              <a:t>Biochemistry</a:t>
            </a:r>
            <a:r>
              <a:rPr lang="en-US" sz="3200" b="0" i="0" u="none" strike="noStrike" cap="none">
                <a:solidFill>
                  <a:srgbClr val="000000"/>
                </a:solidFill>
                <a:latin typeface="Times New Roman"/>
                <a:ea typeface="Times New Roman"/>
                <a:cs typeface="Times New Roman"/>
                <a:sym typeface="Times New Roman"/>
              </a:rPr>
              <a:t>:  </a:t>
            </a:r>
            <a:r>
              <a:rPr lang="en-US" sz="2400" b="0" i="0" u="none" strike="noStrike" cap="none">
                <a:solidFill>
                  <a:srgbClr val="000000"/>
                </a:solidFill>
                <a:latin typeface="Times New Roman"/>
                <a:ea typeface="Times New Roman"/>
                <a:cs typeface="Times New Roman"/>
                <a:sym typeface="Times New Roman"/>
              </a:rPr>
              <a:t>Science  concerned with the chemical  constituents of living cells and with the reaction and process that they undergo.</a:t>
            </a:r>
            <a:endParaRPr sz="2400" b="0" i="0" u="none" strike="noStrike" cap="none">
              <a:solidFill>
                <a:srgbClr val="000000"/>
              </a:solidFill>
              <a:latin typeface="Arial"/>
              <a:ea typeface="Arial"/>
              <a:cs typeface="Arial"/>
              <a:sym typeface="Arial"/>
            </a:endParaRPr>
          </a:p>
          <a:p>
            <a:pPr marL="742680" marR="0" lvl="1" indent="-285480" algn="l" rtl="0">
              <a:lnSpc>
                <a:spcPct val="100000"/>
              </a:lnSpc>
              <a:spcBef>
                <a:spcPts val="499"/>
              </a:spcBef>
              <a:spcAft>
                <a:spcPts val="0"/>
              </a:spcAft>
              <a:buClr>
                <a:srgbClr val="000000"/>
              </a:buClr>
              <a:buSzPts val="2000"/>
              <a:buFont typeface="Times New Roman"/>
              <a:buChar char="–"/>
            </a:pPr>
            <a:r>
              <a:rPr lang="en-US" sz="2000" b="0" i="0" u="none" strike="noStrike" cap="none">
                <a:solidFill>
                  <a:srgbClr val="000000"/>
                </a:solidFill>
                <a:latin typeface="Times New Roman"/>
                <a:ea typeface="Times New Roman"/>
                <a:cs typeface="Times New Roman"/>
                <a:sym typeface="Times New Roman"/>
              </a:rPr>
              <a:t>Complete understanding at the  molecular level of all the chemical processes associated with living  cells</a:t>
            </a:r>
            <a:endParaRPr sz="2000" b="0" i="0" u="none" strike="noStrike" cap="none">
              <a:solidFill>
                <a:srgbClr val="000000"/>
              </a:solidFill>
              <a:latin typeface="Arial"/>
              <a:ea typeface="Arial"/>
              <a:cs typeface="Arial"/>
              <a:sym typeface="Arial"/>
            </a:endParaRPr>
          </a:p>
          <a:p>
            <a:pPr marL="742680" marR="0" lvl="1" indent="-285480" algn="l" rtl="0">
              <a:lnSpc>
                <a:spcPct val="100000"/>
              </a:lnSpc>
              <a:spcBef>
                <a:spcPts val="499"/>
              </a:spcBef>
              <a:spcAft>
                <a:spcPts val="0"/>
              </a:spcAft>
              <a:buClr>
                <a:srgbClr val="000000"/>
              </a:buClr>
              <a:buSzPts val="2000"/>
              <a:buFont typeface="Times New Roman"/>
              <a:buChar char="–"/>
            </a:pPr>
            <a:r>
              <a:rPr lang="en-US" sz="2000" b="0" i="0" u="none" strike="noStrike" cap="none">
                <a:solidFill>
                  <a:srgbClr val="000000"/>
                </a:solidFill>
                <a:latin typeface="Times New Roman"/>
                <a:ea typeface="Times New Roman"/>
                <a:cs typeface="Times New Roman"/>
                <a:sym typeface="Times New Roman"/>
              </a:rPr>
              <a:t>An appreciation of the biochemistry of less complex form of life is often direct relevance to human biochemistry</a:t>
            </a:r>
            <a:endParaRPr sz="2000" b="0" i="0" u="none" strike="noStrike" cap="none">
              <a:solidFill>
                <a:srgbClr val="000000"/>
              </a:solidFill>
              <a:latin typeface="Arial"/>
              <a:ea typeface="Arial"/>
              <a:cs typeface="Arial"/>
              <a:sym typeface="Arial"/>
            </a:endParaRPr>
          </a:p>
          <a:p>
            <a:pPr marL="742680" marR="0" lvl="1" indent="-285480" algn="l" rtl="0">
              <a:lnSpc>
                <a:spcPct val="100000"/>
              </a:lnSpc>
              <a:spcBef>
                <a:spcPts val="499"/>
              </a:spcBef>
              <a:spcAft>
                <a:spcPts val="0"/>
              </a:spcAft>
              <a:buNone/>
            </a:pPr>
            <a:endParaRPr sz="2000" b="0" i="0" u="none" strike="noStrike" cap="none">
              <a:solidFill>
                <a:srgbClr val="000000"/>
              </a:solidFill>
              <a:latin typeface="Arial"/>
              <a:ea typeface="Arial"/>
              <a:cs typeface="Arial"/>
              <a:sym typeface="Arial"/>
            </a:endParaRPr>
          </a:p>
          <a:p>
            <a:pPr marL="342720" marR="0" lvl="0" indent="-342720" algn="l" rtl="0">
              <a:lnSpc>
                <a:spcPct val="100000"/>
              </a:lnSpc>
              <a:spcBef>
                <a:spcPts val="598"/>
              </a:spcBef>
              <a:spcAft>
                <a:spcPts val="0"/>
              </a:spcAft>
              <a:buClr>
                <a:srgbClr val="000000"/>
              </a:buClr>
              <a:buSzPts val="2400"/>
              <a:buFont typeface="Times New Roman"/>
              <a:buChar char="•"/>
            </a:pPr>
            <a:r>
              <a:rPr lang="en-US" sz="2400" b="1" i="0" u="none" strike="noStrike" cap="none">
                <a:solidFill>
                  <a:srgbClr val="000000"/>
                </a:solidFill>
                <a:latin typeface="Times New Roman"/>
                <a:ea typeface="Times New Roman"/>
                <a:cs typeface="Times New Roman"/>
                <a:sym typeface="Times New Roman"/>
              </a:rPr>
              <a:t>Reciprocal relationship between biochemistry and medicine has stimulated mutual advance</a:t>
            </a:r>
            <a:endParaRPr sz="2400" b="0" i="0" u="none" strike="noStrike" cap="none">
              <a:solidFill>
                <a:srgbClr val="000000"/>
              </a:solidFill>
              <a:latin typeface="Arial"/>
              <a:ea typeface="Arial"/>
              <a:cs typeface="Arial"/>
              <a:sym typeface="Arial"/>
            </a:endParaRPr>
          </a:p>
          <a:p>
            <a:pPr marL="742680" marR="0" lvl="1" indent="-285480" algn="l" rtl="0">
              <a:lnSpc>
                <a:spcPct val="100000"/>
              </a:lnSpc>
              <a:spcBef>
                <a:spcPts val="499"/>
              </a:spcBef>
              <a:spcAft>
                <a:spcPts val="0"/>
              </a:spcAft>
              <a:buClr>
                <a:srgbClr val="000000"/>
              </a:buClr>
              <a:buSzPts val="2000"/>
              <a:buFont typeface="Times New Roman"/>
              <a:buChar char="–"/>
            </a:pPr>
            <a:r>
              <a:rPr lang="en-US" sz="2000" b="0" i="0" u="none" strike="noStrike" cap="none">
                <a:solidFill>
                  <a:srgbClr val="000000"/>
                </a:solidFill>
                <a:latin typeface="Times New Roman"/>
                <a:ea typeface="Times New Roman"/>
                <a:cs typeface="Times New Roman"/>
                <a:sym typeface="Times New Roman"/>
              </a:rPr>
              <a:t>Biochemistry studies have illuminated many aspects of health &amp; disease</a:t>
            </a:r>
            <a:endParaRPr sz="2000" b="0" i="0" u="none" strike="noStrike" cap="none">
              <a:solidFill>
                <a:srgbClr val="000000"/>
              </a:solidFill>
              <a:latin typeface="Arial"/>
              <a:ea typeface="Arial"/>
              <a:cs typeface="Arial"/>
              <a:sym typeface="Arial"/>
            </a:endParaRPr>
          </a:p>
          <a:p>
            <a:pPr marL="742680" marR="0" lvl="1" indent="-158480" algn="l" rtl="0">
              <a:lnSpc>
                <a:spcPct val="100000"/>
              </a:lnSpc>
              <a:spcBef>
                <a:spcPts val="499"/>
              </a:spcBef>
              <a:spcAft>
                <a:spcPts val="0"/>
              </a:spcAft>
              <a:buClr>
                <a:srgbClr val="000000"/>
              </a:buClr>
              <a:buSzPts val="2000"/>
              <a:buFont typeface="Times New Roman"/>
              <a:buNone/>
            </a:pPr>
            <a:endParaRPr sz="2000" b="0" i="0" u="none" strike="noStrike" cap="none">
              <a:solidFill>
                <a:srgbClr val="000000"/>
              </a:solidFill>
              <a:latin typeface="Arial"/>
              <a:ea typeface="Arial"/>
              <a:cs typeface="Arial"/>
              <a:sym typeface="Arial"/>
            </a:endParaRPr>
          </a:p>
          <a:p>
            <a:pPr marL="342720" marR="0" lvl="0" indent="-215720" algn="l" rtl="0">
              <a:lnSpc>
                <a:spcPct val="100000"/>
              </a:lnSpc>
              <a:spcBef>
                <a:spcPts val="598"/>
              </a:spcBef>
              <a:spcAft>
                <a:spcPts val="0"/>
              </a:spcAft>
              <a:buClr>
                <a:srgbClr val="000000"/>
              </a:buClr>
              <a:buSzPts val="2000"/>
              <a:buFont typeface="Times New Roman"/>
              <a:buNone/>
            </a:pPr>
            <a:endParaRPr sz="2000" b="0" i="0" u="none" strike="noStrike" cap="none">
              <a:solidFill>
                <a:srgbClr val="000000"/>
              </a:solidFill>
              <a:latin typeface="Arial"/>
              <a:ea typeface="Arial"/>
              <a:cs typeface="Arial"/>
              <a:sym typeface="Arial"/>
            </a:endParaRPr>
          </a:p>
          <a:p>
            <a:pPr marL="342720" marR="0" lvl="0" indent="-342720" algn="l" rtl="0">
              <a:lnSpc>
                <a:spcPct val="100000"/>
              </a:lnSpc>
              <a:spcBef>
                <a:spcPts val="1500"/>
              </a:spcBef>
              <a:spcAft>
                <a:spcPts val="0"/>
              </a:spcAft>
              <a:buNone/>
            </a:pPr>
            <a:endParaRPr sz="2000" b="0" i="0" u="none" strike="noStrike" cap="non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66</Slides>
  <Notes>66</Notes>
  <HiddenSlides>0</HiddenSlides>
  <ScaleCrop>false</ScaleCrop>
  <HeadingPairs>
    <vt:vector size="4" baseType="variant">
      <vt:variant>
        <vt:lpstr>Theme</vt:lpstr>
      </vt:variant>
      <vt:variant>
        <vt:i4>1</vt:i4>
      </vt:variant>
      <vt:variant>
        <vt:lpstr>Slide Titles</vt:lpstr>
      </vt:variant>
      <vt:variant>
        <vt:i4>66</vt:i4>
      </vt:variant>
    </vt:vector>
  </HeadingPairs>
  <TitlesOfParts>
    <vt:vector size="67"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Example: Restriction enzymes</vt:lpstr>
      <vt:lpstr>PowerPoint Presentation</vt:lpstr>
      <vt:lpstr>Cut and ligate 2 DNAs with EcoRI ---&gt; recombinant DNA</vt:lpstr>
      <vt:lpstr>Applications of Recombinant DNA technologies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BLAST Algorithm</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Advait</dc:creator>
  <cp:lastModifiedBy>vedanta jain</cp:lastModifiedBy>
  <cp:revision>1</cp:revision>
  <dcterms:created xsi:type="dcterms:W3CDTF">2010-02-20T15:10:15Z</dcterms:created>
  <dcterms:modified xsi:type="dcterms:W3CDTF">2022-10-10T02:54:16Z</dcterms:modified>
</cp:coreProperties>
</file>